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70" r:id="rId5"/>
    <p:sldId id="271" r:id="rId6"/>
    <p:sldId id="265" r:id="rId7"/>
    <p:sldId id="266" r:id="rId8"/>
    <p:sldId id="267" r:id="rId9"/>
    <p:sldId id="268" r:id="rId10"/>
    <p:sldId id="269" r:id="rId11"/>
    <p:sldId id="260" r:id="rId12"/>
    <p:sldId id="272" r:id="rId13"/>
    <p:sldId id="274" r:id="rId14"/>
    <p:sldId id="261" r:id="rId15"/>
    <p:sldId id="275" r:id="rId16"/>
    <p:sldId id="276" r:id="rId17"/>
    <p:sldId id="273" r:id="rId18"/>
    <p:sldId id="263" r:id="rId1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18/11/2016</a:t>
            </a:fld>
            <a:endParaRPr lang="pt-B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18/11/2016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18/11/2016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18/11/2016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18/11/2016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18/11/2016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18/11/2016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18/11/2016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18/11/2016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18/11/2016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18/11/2016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t>18/11/2016</a:t>
            </a:fld>
            <a:endParaRPr lang="pt-B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851648" cy="1828800"/>
          </a:xfrm>
        </p:spPr>
        <p:txBody>
          <a:bodyPr/>
          <a:lstStyle/>
          <a:p>
            <a:pPr algn="ctr"/>
            <a:r>
              <a:rPr lang="pt-BR" dirty="0" smtClean="0"/>
              <a:t>AREA MILITAR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67544" y="4869160"/>
            <a:ext cx="7854696" cy="1752600"/>
          </a:xfrm>
        </p:spPr>
        <p:txBody>
          <a:bodyPr/>
          <a:lstStyle/>
          <a:p>
            <a:pPr algn="l"/>
            <a:r>
              <a:rPr lang="pt-BR" dirty="0" smtClean="0"/>
              <a:t>Tharcya</a:t>
            </a:r>
            <a:r>
              <a:rPr lang="pt-BR" dirty="0"/>
              <a:t> </a:t>
            </a:r>
            <a:r>
              <a:rPr lang="pt-BR" dirty="0" smtClean="0"/>
              <a:t>	</a:t>
            </a:r>
          </a:p>
          <a:p>
            <a:pPr algn="l"/>
            <a:r>
              <a:rPr lang="pt-BR" dirty="0" smtClean="0"/>
              <a:t>Vitor</a:t>
            </a:r>
          </a:p>
          <a:p>
            <a:pPr algn="l"/>
            <a:r>
              <a:rPr lang="pt-BR" dirty="0" smtClean="0"/>
              <a:t>Julio Cesar</a:t>
            </a:r>
            <a:endParaRPr lang="pt-BR" dirty="0"/>
          </a:p>
        </p:txBody>
      </p:sp>
      <p:pic>
        <p:nvPicPr>
          <p:cNvPr id="3075" name="Picture 3" descr="C:\Users\Julinho\Downloads\planalto_presidencia_simbolosnacionais_brasao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8996" y="2492896"/>
            <a:ext cx="3096407" cy="3057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01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866360"/>
          </a:xfrm>
        </p:spPr>
        <p:txBody>
          <a:bodyPr/>
          <a:lstStyle/>
          <a:p>
            <a:pPr algn="ctr"/>
            <a:r>
              <a:rPr lang="pt-BR" dirty="0"/>
              <a:t>Projetos em andamento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1324426"/>
              </p:ext>
            </p:extLst>
          </p:nvPr>
        </p:nvGraphicFramePr>
        <p:xfrm>
          <a:off x="5724128" y="3212976"/>
          <a:ext cx="3240360" cy="35010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0180"/>
                <a:gridCol w="1620180"/>
              </a:tblGrid>
              <a:tr h="29921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u="sng" dirty="0">
                          <a:effectLst/>
                        </a:rPr>
                        <a:t>Características Técnicas do RADAR S200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2932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Alcance máximo: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200NM (milhas náuticas)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28575" marT="28575" marB="28575" anchor="ctr"/>
                </a:tc>
              </a:tr>
              <a:tr h="100505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Tecnologia: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 err="1">
                          <a:effectLst/>
                        </a:rPr>
                        <a:t>Monopulso</a:t>
                      </a:r>
                      <a:r>
                        <a:rPr lang="pt-BR" sz="1200" dirty="0">
                          <a:effectLst/>
                        </a:rPr>
                        <a:t> com eliminação de </a:t>
                      </a:r>
                      <a:r>
                        <a:rPr lang="pt-BR" sz="1200" dirty="0" err="1">
                          <a:effectLst/>
                        </a:rPr>
                        <a:t>garbling</a:t>
                      </a:r>
                      <a:r>
                        <a:rPr lang="pt-BR" sz="1200" dirty="0">
                          <a:effectLst/>
                        </a:rPr>
                        <a:t>, respostas assíncronas e FRUIT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28575" marT="28575" marB="28575" anchor="ctr"/>
                </a:tc>
              </a:tr>
              <a:tr h="53449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Modos de funcionamento: 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Comercial: A, C, S</a:t>
                      </a:r>
                      <a:br>
                        <a:rPr lang="pt-BR" sz="1200">
                          <a:effectLst/>
                        </a:rPr>
                      </a:br>
                      <a:r>
                        <a:rPr lang="pt-BR" sz="1200">
                          <a:effectLst/>
                        </a:rPr>
                        <a:t>Militar: 1, 2, 3 e 4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28575" marT="28575" marB="28575" anchor="ctr"/>
                </a:tc>
              </a:tr>
              <a:tr h="53449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Acuidade: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Azimute: 0,05º</a:t>
                      </a:r>
                      <a:br>
                        <a:rPr lang="pt-BR" sz="1200">
                          <a:effectLst/>
                        </a:rPr>
                      </a:br>
                      <a:r>
                        <a:rPr lang="pt-BR" sz="1200">
                          <a:effectLst/>
                        </a:rPr>
                        <a:t>Alcance: 30m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28575" marT="28575" marB="28575" anchor="ctr"/>
                </a:tc>
              </a:tr>
              <a:tr h="29921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MTBF: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&gt; 48000 h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28575" marT="28575" marB="28575" anchor="ctr"/>
                </a:tc>
              </a:tr>
              <a:tr h="29921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Imagem 4" descr="imagem sem descrição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5364088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847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Formas de Ingresso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t-BR" sz="2000" dirty="0" smtClean="0"/>
              <a:t>Concurso</a:t>
            </a:r>
          </a:p>
          <a:p>
            <a:pPr marL="0" indent="0">
              <a:buNone/>
            </a:pPr>
            <a:r>
              <a:rPr lang="pt-BR" sz="2000" dirty="0"/>
              <a:t>A principal forma de ingresso nas forças Armadas para graduados em </a:t>
            </a:r>
            <a:r>
              <a:rPr lang="pt-BR" sz="2000" dirty="0" smtClean="0"/>
              <a:t>instituições </a:t>
            </a:r>
            <a:r>
              <a:rPr lang="pt-BR" sz="2000" dirty="0"/>
              <a:t>civis. </a:t>
            </a:r>
            <a:endParaRPr lang="pt-BR" sz="2000" dirty="0" smtClean="0"/>
          </a:p>
          <a:p>
            <a:pPr marL="0" indent="0">
              <a:buNone/>
            </a:pPr>
            <a:endParaRPr lang="pt-BR" sz="2000" dirty="0"/>
          </a:p>
          <a:p>
            <a:pPr marL="0" indent="0">
              <a:buNone/>
            </a:pPr>
            <a:r>
              <a:rPr lang="pt-BR" sz="2000" dirty="0" smtClean="0"/>
              <a:t>No </a:t>
            </a:r>
            <a:r>
              <a:rPr lang="pt-BR" sz="2000" dirty="0"/>
              <a:t>caso da Marinha por exemplo, os </a:t>
            </a:r>
            <a:r>
              <a:rPr lang="pt-BR" sz="2000" dirty="0" smtClean="0"/>
              <a:t>candidatos são </a:t>
            </a:r>
            <a:r>
              <a:rPr lang="pt-BR" sz="2000" dirty="0"/>
              <a:t>admitidos por meio de processo </a:t>
            </a:r>
            <a:r>
              <a:rPr lang="pt-BR" sz="2000" dirty="0" smtClean="0"/>
              <a:t>seletivo previsto </a:t>
            </a:r>
            <a:r>
              <a:rPr lang="pt-BR" sz="2000" dirty="0"/>
              <a:t>para as mais diversas áreas tais como Aeronáutica, Cartográfica, Civil, de Materiais, de Produção, </a:t>
            </a:r>
            <a:r>
              <a:rPr lang="pt-BR" sz="2000" dirty="0" smtClean="0"/>
              <a:t>de Sistemas </a:t>
            </a:r>
            <a:r>
              <a:rPr lang="pt-BR" sz="2000" dirty="0"/>
              <a:t>da Computação, de Telecomunicações, Elétrica, Eletrônica, Mecânica, Mecatrônica, </a:t>
            </a:r>
            <a:r>
              <a:rPr lang="pt-BR" sz="2000" dirty="0" smtClean="0"/>
              <a:t>Naval e </a:t>
            </a:r>
            <a:r>
              <a:rPr lang="pt-BR" sz="2000" dirty="0"/>
              <a:t>Química. </a:t>
            </a:r>
          </a:p>
          <a:p>
            <a:pPr marL="0" indent="0">
              <a:buNone/>
            </a:pPr>
            <a:endParaRPr lang="pt-BR" sz="2000" dirty="0" smtClean="0"/>
          </a:p>
          <a:p>
            <a:pPr marL="0" indent="0">
              <a:buNone/>
            </a:pPr>
            <a:r>
              <a:rPr lang="pt-BR" sz="2000" dirty="0" smtClean="0"/>
              <a:t>Nesse </a:t>
            </a:r>
            <a:r>
              <a:rPr lang="pt-BR" sz="2000" dirty="0"/>
              <a:t>caso, sempre vale lembrar que mesmo que a prioridade sejam candidatos de origem militar, ou seja, formandos em </a:t>
            </a:r>
            <a:r>
              <a:rPr lang="pt-BR" sz="2000" dirty="0" smtClean="0"/>
              <a:t>instituições </a:t>
            </a:r>
            <a:r>
              <a:rPr lang="pt-BR" sz="2000" dirty="0"/>
              <a:t>militares, as vagas civis são garantidas pelo concurso á força armada em questão.</a:t>
            </a:r>
            <a:endParaRPr lang="pt-BR" sz="2000" dirty="0" smtClean="0"/>
          </a:p>
        </p:txBody>
      </p:sp>
    </p:spTree>
    <p:extLst>
      <p:ext uri="{BB962C8B-B14F-4D97-AF65-F5344CB8AC3E}">
        <p14:creationId xmlns:p14="http://schemas.microsoft.com/office/powerpoint/2010/main" val="80379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Formas de Ingresso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Concurso abertos no segundo semestre de 2016: </a:t>
            </a:r>
          </a:p>
          <a:p>
            <a:pPr marL="0" indent="0">
              <a:buNone/>
            </a:pPr>
            <a:r>
              <a:rPr lang="pt-BR" dirty="0" smtClean="0"/>
              <a:t>--Marinha</a:t>
            </a:r>
          </a:p>
          <a:p>
            <a:pPr marL="0" indent="0">
              <a:buNone/>
            </a:pPr>
            <a:r>
              <a:rPr lang="pt-BR" dirty="0" smtClean="0"/>
              <a:t>--FAB </a:t>
            </a:r>
            <a:endParaRPr lang="pt-B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409079"/>
            <a:ext cx="2859087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600677"/>
              </p:ext>
            </p:extLst>
          </p:nvPr>
        </p:nvGraphicFramePr>
        <p:xfrm>
          <a:off x="683568" y="4022725"/>
          <a:ext cx="4762500" cy="15483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625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Ser Brasileiro nato, ambos os sexos e ter menos de 36 anos de idade.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Previsão de abertura das inscrições: Mês de abril.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Provas a serem realizadas: Conhecimentos Profissionais e Redação.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Local de realização do curso: Centro de Instrução Almirante </a:t>
                      </a:r>
                      <a:r>
                        <a:rPr lang="pt-BR" sz="1200" dirty="0" err="1">
                          <a:effectLst/>
                        </a:rPr>
                        <a:t>Wandenkolk</a:t>
                      </a:r>
                      <a:r>
                        <a:rPr lang="pt-BR" sz="1200" dirty="0">
                          <a:effectLst/>
                        </a:rPr>
                        <a:t> (CIAW), Rio de Janeiro/RJ.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83568" y="3609459"/>
            <a:ext cx="37840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Concurs</a:t>
            </a:r>
            <a:r>
              <a:rPr lang="pt-BR" altLang="pt-BR" dirty="0" smtClean="0">
                <a:latin typeface="Arial" pitchFamily="34" charset="0"/>
                <a:cs typeface="Arial" pitchFamily="34" charset="0"/>
              </a:rPr>
              <a:t>o Marinha-Quadro </a:t>
            </a:r>
            <a:r>
              <a:rPr lang="pt-BR" altLang="pt-BR" dirty="0">
                <a:latin typeface="Arial" pitchFamily="34" charset="0"/>
                <a:cs typeface="Arial" pitchFamily="34" charset="0"/>
              </a:rPr>
              <a:t>T</a:t>
            </a:r>
            <a:r>
              <a:rPr lang="pt-BR" altLang="pt-BR" dirty="0" smtClean="0">
                <a:latin typeface="Arial" pitchFamily="34" charset="0"/>
                <a:cs typeface="Arial" pitchFamily="34" charset="0"/>
              </a:rPr>
              <a:t>écnico</a:t>
            </a:r>
            <a:endParaRPr kumimoji="0" lang="pt-BR" altLang="pt-BR" sz="1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52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Formas de Ingresso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Concurso para 450 vagas de oficiais temporários de 2ª classe da reserva da </a:t>
            </a:r>
            <a:r>
              <a:rPr lang="pt-BR" dirty="0" smtClean="0"/>
              <a:t>Marinha.</a:t>
            </a:r>
            <a:endParaRPr lang="pt-BR" dirty="0"/>
          </a:p>
        </p:txBody>
      </p:sp>
      <p:pic>
        <p:nvPicPr>
          <p:cNvPr id="7171" name="Picture 3" descr="C:\Users\Julinho\Desktop\concurso marinh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996952"/>
            <a:ext cx="6673969" cy="3561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4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Remuneração e Estabilidade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sz="2000" dirty="0" smtClean="0"/>
              <a:t>Varia muito conforme a força (Exército, Marinha e Aeronáutica) e a especialidade. Um exemplo é o caso da marinha, na qual seu corpo de engenheiros pelo tempo de formação dentro da força ganham </a:t>
            </a:r>
            <a:r>
              <a:rPr lang="pt-BR" sz="2000" dirty="0"/>
              <a:t>R$ </a:t>
            </a:r>
            <a:r>
              <a:rPr lang="pt-BR" sz="2000" dirty="0" smtClean="0"/>
              <a:t>5.150,00 e após a conclusão do curso possuem </a:t>
            </a:r>
            <a:r>
              <a:rPr lang="pt-BR" sz="2000" dirty="0"/>
              <a:t>vencimentos mensais de cerca de R$ </a:t>
            </a:r>
            <a:r>
              <a:rPr lang="pt-BR" sz="2000" dirty="0" smtClean="0"/>
              <a:t>6.800,00 no posto de Primeiro Tenente, sendo possível fazer cursos de mestrado e Doutorado dentro das forças armadas para aumentar  a especialização, remuneração e até mesmo a patente se assim o comando permitir.</a:t>
            </a:r>
          </a:p>
        </p:txBody>
      </p:sp>
      <p:pic>
        <p:nvPicPr>
          <p:cNvPr id="1026" name="Picture 2" descr="C:\Users\Julinho\Downloads\índi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437112"/>
            <a:ext cx="433554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ulinho\Downloads\índic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973" y="4437112"/>
            <a:ext cx="21336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92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pPr algn="ctr"/>
            <a:r>
              <a:rPr lang="pt-BR" dirty="0"/>
              <a:t>Remuneração e Estabilidade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000" dirty="0" smtClean="0"/>
              <a:t>Outro exemplo foi o concurso público que a Marinha abriu </a:t>
            </a:r>
            <a:r>
              <a:rPr lang="pt-BR" sz="2000" dirty="0"/>
              <a:t>para ingresso no Corpo de Engenheiros (CP-CEM) em 2015. O candidato </a:t>
            </a:r>
            <a:r>
              <a:rPr lang="pt-BR" sz="2000" dirty="0" smtClean="0"/>
              <a:t>deveria </a:t>
            </a:r>
            <a:r>
              <a:rPr lang="pt-BR" sz="2000" dirty="0"/>
              <a:t>ter nível superior na área a que concorre e menos de 36 anos de </a:t>
            </a:r>
            <a:r>
              <a:rPr lang="pt-BR" sz="2000" dirty="0" smtClean="0"/>
              <a:t>idade.</a:t>
            </a:r>
          </a:p>
          <a:p>
            <a:pPr marL="0" indent="0">
              <a:buNone/>
            </a:pPr>
            <a:endParaRPr lang="pt-BR" sz="2000" dirty="0"/>
          </a:p>
          <a:p>
            <a:pPr marL="0" indent="0">
              <a:buNone/>
            </a:pPr>
            <a:r>
              <a:rPr lang="pt-BR" sz="2000" dirty="0" smtClean="0"/>
              <a:t>Após </a:t>
            </a:r>
            <a:r>
              <a:rPr lang="pt-BR" sz="2000" dirty="0"/>
              <a:t>aprovação no Curso de Formação de </a:t>
            </a:r>
            <a:r>
              <a:rPr lang="pt-BR" sz="2000" dirty="0" smtClean="0"/>
              <a:t>Oficiais, os </a:t>
            </a:r>
            <a:r>
              <a:rPr lang="pt-BR" sz="2000" dirty="0"/>
              <a:t>militares serão nomeados Oficiais da Marinha do Brasil no posto de Primeiro-Tenente e passarão a receber remuneração de cerca de R$ 8.800,00 além de diversos benefícios, tais como alimentação, alojamento, auxílio-fardamento e assistência médico-odontológica.</a:t>
            </a:r>
          </a:p>
          <a:p>
            <a:endParaRPr lang="pt-BR" dirty="0"/>
          </a:p>
        </p:txBody>
      </p:sp>
      <p:pic>
        <p:nvPicPr>
          <p:cNvPr id="2050" name="Picture 2" descr="C:\Users\Julinho\Downloads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93096"/>
            <a:ext cx="3259063" cy="244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60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Remuneração e Estabilidade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000" dirty="0" smtClean="0"/>
              <a:t>Assim como na Marinha, na Aeronáutica e no </a:t>
            </a:r>
            <a:r>
              <a:rPr lang="pt-BR" sz="2000" u="sng" dirty="0" smtClean="0"/>
              <a:t>Exército</a:t>
            </a:r>
            <a:r>
              <a:rPr lang="pt-BR" sz="2000" dirty="0" smtClean="0"/>
              <a:t> as remunerações  para </a:t>
            </a:r>
            <a:r>
              <a:rPr lang="pt-BR" sz="2000" dirty="0"/>
              <a:t>nível superior na graduação de Aspirante a </a:t>
            </a:r>
            <a:r>
              <a:rPr lang="pt-BR" sz="2000" dirty="0" smtClean="0"/>
              <a:t>Oficial giram em torno de </a:t>
            </a:r>
            <a:r>
              <a:rPr lang="pt-BR" sz="2000" dirty="0"/>
              <a:t>R$ </a:t>
            </a:r>
            <a:r>
              <a:rPr lang="pt-BR" sz="2000" dirty="0" smtClean="0"/>
              <a:t>7.458,92 e </a:t>
            </a:r>
            <a:r>
              <a:rPr lang="pt-BR" sz="2000" dirty="0"/>
              <a:t>R$ </a:t>
            </a:r>
            <a:r>
              <a:rPr lang="pt-BR" sz="2000" dirty="0" smtClean="0"/>
              <a:t>8.877,60 brutos sem contar benefícios e reajustes anuais que essa área sempre recebe e possíveis promoções de patente(subir  de patente).</a:t>
            </a:r>
            <a:endParaRPr lang="pt-BR" sz="2000" dirty="0"/>
          </a:p>
        </p:txBody>
      </p:sp>
      <p:pic>
        <p:nvPicPr>
          <p:cNvPr id="3074" name="Picture 2" descr="C:\Users\Julinho\Downloads\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45024"/>
            <a:ext cx="2304256" cy="2993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Julinho\Downloads\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353" y="4148331"/>
            <a:ext cx="4075162" cy="198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41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Bibliografia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sz="2000" dirty="0"/>
              <a:t>https://www.ensino.mar.mil.br/marinha/?id_file=3181</a:t>
            </a:r>
          </a:p>
          <a:p>
            <a:pPr marL="0" indent="0">
              <a:buNone/>
            </a:pPr>
            <a:r>
              <a:rPr lang="pt-BR" sz="2000" dirty="0"/>
              <a:t>http://g1.globo.com/economia/concursos-e-emprego/noticia/marinha-abre-selecao-para-450-vagas-de-nivel-superior.ghtml</a:t>
            </a:r>
          </a:p>
          <a:p>
            <a:pPr marL="0" indent="0">
              <a:buNone/>
            </a:pPr>
            <a:r>
              <a:rPr lang="pt-BR" sz="2000" dirty="0"/>
              <a:t>https://smallpdf.com/pt</a:t>
            </a:r>
          </a:p>
          <a:p>
            <a:pPr marL="0" indent="0">
              <a:buNone/>
            </a:pPr>
            <a:r>
              <a:rPr lang="pt-BR" sz="2000" dirty="0"/>
              <a:t>http://</a:t>
            </a:r>
            <a:r>
              <a:rPr lang="pt-BR" sz="2000" dirty="0" smtClean="0"/>
              <a:t>www.defesa.gov.br/ciencia-e-tecnologia</a:t>
            </a:r>
          </a:p>
          <a:p>
            <a:pPr marL="0" indent="0">
              <a:buNone/>
            </a:pPr>
            <a:r>
              <a:rPr lang="pt-BR" sz="2000" u="sng" dirty="0"/>
              <a:t>http://guiadoestudante.abril.com.br/blogs/pordentrodasprofissoes/tag/aeronautica</a:t>
            </a:r>
            <a:r>
              <a:rPr lang="pt-BR" sz="2000" u="sng" dirty="0" smtClean="0"/>
              <a:t>/</a:t>
            </a:r>
          </a:p>
          <a:p>
            <a:pPr marL="0" indent="0">
              <a:buNone/>
            </a:pPr>
            <a:r>
              <a:rPr lang="pt-BR" sz="2000" u="sng" dirty="0"/>
              <a:t>http://www.ita.br/comp</a:t>
            </a:r>
            <a:endParaRPr lang="pt-BR" sz="2000" dirty="0"/>
          </a:p>
          <a:p>
            <a:pPr marL="0" indent="0">
              <a:buNone/>
            </a:pPr>
            <a:endParaRPr lang="pt-BR" sz="2000" dirty="0"/>
          </a:p>
          <a:p>
            <a:pPr marL="0" indent="0">
              <a:buNone/>
            </a:pP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49616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ulinho\Desktop\IPC-facul-cursos-concursos\UEZO-2016.1(mas nah verdade é 2016.2)\FRED SAUER\BOLSONARO 20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7229476" cy="477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21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O que é a Área </a:t>
            </a:r>
            <a:r>
              <a:rPr lang="pt-BR" dirty="0"/>
              <a:t>M</a:t>
            </a:r>
            <a:r>
              <a:rPr lang="pt-BR" dirty="0" smtClean="0"/>
              <a:t>ilitar?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000" dirty="0" smtClean="0"/>
              <a:t>Forças Armadas que atuam na defesa e segurança de um país.</a:t>
            </a:r>
          </a:p>
          <a:p>
            <a:r>
              <a:rPr lang="pt-BR" sz="2000" dirty="0" smtClean="0"/>
              <a:t>Serviço em todo o </a:t>
            </a:r>
            <a:r>
              <a:rPr lang="pt-BR" sz="2000" dirty="0"/>
              <a:t>T</a:t>
            </a:r>
            <a:r>
              <a:rPr lang="pt-BR" sz="2000" dirty="0" smtClean="0"/>
              <a:t>erritório </a:t>
            </a:r>
            <a:r>
              <a:rPr lang="pt-BR" sz="2000" dirty="0" smtClean="0"/>
              <a:t>Nacional.</a:t>
            </a:r>
            <a:endParaRPr lang="pt-BR" sz="2000" dirty="0"/>
          </a:p>
        </p:txBody>
      </p:sp>
      <p:pic>
        <p:nvPicPr>
          <p:cNvPr id="4098" name="Picture 2" descr="C:\Users\Julinho\Downloads\F-43-Liberal-e-F-45-União-UNIFIL-MT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573016"/>
            <a:ext cx="3096344" cy="2005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Julinho\Downloads\Foto28-Servico-Milita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877258"/>
            <a:ext cx="2452377" cy="1727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Julinho\Downloads\0,,15548949-EX,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5" y="4845158"/>
            <a:ext cx="2705982" cy="1803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1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pt-BR" dirty="0" smtClean="0"/>
              <a:t>A Ciência da Computação na </a:t>
            </a:r>
            <a:r>
              <a:rPr lang="pt-BR" dirty="0"/>
              <a:t>Á</a:t>
            </a:r>
            <a:r>
              <a:rPr lang="pt-BR" dirty="0" smtClean="0"/>
              <a:t>rea Militar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pt-BR" sz="2000" dirty="0"/>
              <a:t>Não se pode falar de Defesa Nacional sem associá-la ao desenvolvimento científico e </a:t>
            </a:r>
            <a:r>
              <a:rPr lang="pt-BR" sz="2000" dirty="0" smtClean="0"/>
              <a:t>tecnológico. Além </a:t>
            </a:r>
            <a:r>
              <a:rPr lang="pt-BR" sz="2000" dirty="0"/>
              <a:t>da formação de profissionais em centros de excelência como o Instituto Tecnológico da Aeronáutica (ITA-SP), ou o Instituto Militar de Engenharia (IME-RJ), as Forças Armadas brasileiras têm um longo histórico de contribuições em áreas que atuam no chamado “teto tecnológico”, como a indústria aeronáutica e a engenharia </a:t>
            </a:r>
            <a:r>
              <a:rPr lang="pt-BR" sz="2000" dirty="0" smtClean="0"/>
              <a:t>naval.</a:t>
            </a:r>
          </a:p>
          <a:p>
            <a:pPr marL="0" indent="0">
              <a:buNone/>
            </a:pPr>
            <a:endParaRPr lang="pt-BR" sz="2000" dirty="0"/>
          </a:p>
          <a:p>
            <a:pPr marL="0" indent="0">
              <a:buNone/>
            </a:pPr>
            <a:r>
              <a:rPr lang="pt-BR" sz="2000" dirty="0" smtClean="0"/>
              <a:t>É </a:t>
            </a:r>
            <a:r>
              <a:rPr lang="pt-BR" sz="2000" dirty="0"/>
              <a:t>o Corpo de </a:t>
            </a:r>
            <a:r>
              <a:rPr lang="pt-BR" sz="2000" dirty="0" smtClean="0"/>
              <a:t>Oficiais da Engenharia </a:t>
            </a:r>
            <a:r>
              <a:rPr lang="pt-BR" sz="2000" dirty="0"/>
              <a:t>que gerencia e conduz as atividades de pesquisa, </a:t>
            </a:r>
            <a:r>
              <a:rPr lang="pt-BR" sz="2000" dirty="0" smtClean="0"/>
              <a:t>desenvolvimento, manutenção </a:t>
            </a:r>
            <a:r>
              <a:rPr lang="pt-BR" sz="2000" dirty="0"/>
              <a:t>e projetos de meios </a:t>
            </a:r>
            <a:r>
              <a:rPr lang="pt-BR" sz="2000" dirty="0" smtClean="0"/>
              <a:t>navais e aeronavais além </a:t>
            </a:r>
            <a:r>
              <a:rPr lang="pt-BR" sz="2000" dirty="0"/>
              <a:t>de realizar outras atividades específicas de cada especialidade na área de Engenharia.</a:t>
            </a:r>
          </a:p>
        </p:txBody>
      </p:sp>
    </p:spTree>
    <p:extLst>
      <p:ext uri="{BB962C8B-B14F-4D97-AF65-F5344CB8AC3E}">
        <p14:creationId xmlns:p14="http://schemas.microsoft.com/office/powerpoint/2010/main" val="180525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/>
              <a:t>A Ciência da Computação na Área Militar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000" dirty="0"/>
              <a:t>Para fortalecer esse elo, o Ministério da Defesa desenvolve ações que buscam integrar os esforços de ciência e tecnologia das Forças Armadas aos avanços nacionais nesse setor. Muitas dessas iniciativas visam ampliar a interação entre instituições de pesquisa civis e militares, universidades e empresas, no intuito de agregar esforços na criação de polos de alta tecnologia em diversas regiões do país.</a:t>
            </a:r>
          </a:p>
          <a:p>
            <a:endParaRPr lang="pt-BR" dirty="0"/>
          </a:p>
        </p:txBody>
      </p:sp>
      <p:pic>
        <p:nvPicPr>
          <p:cNvPr id="1026" name="Picture 2" descr="C:\Users\Julinho\Desktop\IPC-facul-cursos-concursos\UEZO-2016.1(mas nah verdade é 2016.2)\FRED SAUER\trab sauer a ver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05064"/>
            <a:ext cx="3470548" cy="260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ulinho\Desktop\IPC-facul-cursos-concursos\UEZO-2016.1(mas nah verdade é 2016.2)\FRED SAUER\trab sauer a ver\1_387_257_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82556"/>
            <a:ext cx="3686175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83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/>
              <a:t>A Ciência da Computação na Área Militar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 smtClean="0"/>
              <a:t>Tanque Osório 			Tanque Guarani</a:t>
            </a:r>
            <a:endParaRPr lang="pt-BR" dirty="0"/>
          </a:p>
        </p:txBody>
      </p:sp>
      <p:pic>
        <p:nvPicPr>
          <p:cNvPr id="2050" name="Picture 2" descr="C:\Users\Julinho\Downloads\BogesanunciaOsóri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36912"/>
            <a:ext cx="4067859" cy="3240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Julinho\Downloads\tanque-guarani-wikiped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708920"/>
            <a:ext cx="3810000" cy="276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31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Projetos em andamento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000" b="1" dirty="0"/>
              <a:t>Míssil Tático de Cruzeiro AV-TM 300</a:t>
            </a:r>
          </a:p>
          <a:p>
            <a:pPr marL="0" indent="0">
              <a:buNone/>
            </a:pPr>
            <a:r>
              <a:rPr lang="pt-BR" sz="2000" dirty="0"/>
              <a:t>O Míssil Tático de Cruzeiro AV-TM 300 é uma nova munição em estágio de pesquisa e </a:t>
            </a:r>
            <a:r>
              <a:rPr lang="pt-BR" sz="2000" dirty="0" smtClean="0"/>
              <a:t>desenvolvimento.</a:t>
            </a:r>
          </a:p>
          <a:p>
            <a:pPr marL="0" indent="0">
              <a:buNone/>
            </a:pPr>
            <a:endParaRPr lang="pt-BR" sz="2000" dirty="0" smtClean="0"/>
          </a:p>
          <a:p>
            <a:pPr marL="0" indent="0">
              <a:buNone/>
            </a:pPr>
            <a:r>
              <a:rPr lang="pt-BR" sz="2000" dirty="0" smtClean="0"/>
              <a:t>Concebido </a:t>
            </a:r>
            <a:r>
              <a:rPr lang="pt-BR" sz="2000" dirty="0"/>
              <a:t>para levar 200 kg de carga bélica convencional a uma distância de até 300 km com precisão em Círculo de Erro Provável (CEP) menor ou igual a 30 m, e produzindo o mínimo de dano colateral</a:t>
            </a:r>
            <a:r>
              <a:rPr lang="pt-BR" sz="2000" dirty="0" smtClean="0"/>
              <a:t>.</a:t>
            </a:r>
          </a:p>
          <a:p>
            <a:pPr marL="0" indent="0">
              <a:buNone/>
            </a:pPr>
            <a:endParaRPr lang="pt-BR" sz="2000" dirty="0"/>
          </a:p>
          <a:p>
            <a:pPr marL="0" indent="0">
              <a:buNone/>
            </a:pPr>
            <a:r>
              <a:rPr lang="pt-BR" sz="2000" dirty="0"/>
              <a:t>O Míssil Tático de  Cruzeiro AV-TM 300 poderá atingir alvos estratégicos de eventuais oponentes muito além dos alvos táticos atualmente batidos pelos foguetes do Sistema ASTROS, conferindo ao Exército Brasileiro uma maior capacidade de dissuasão </a:t>
            </a:r>
            <a:r>
              <a:rPr lang="pt-BR" sz="2000" dirty="0" smtClean="0"/>
              <a:t>extra regional</a:t>
            </a:r>
            <a:r>
              <a:rPr lang="pt-BR" sz="2000" dirty="0"/>
              <a:t>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0274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1196" y="413792"/>
            <a:ext cx="8229600" cy="1143000"/>
          </a:xfrm>
        </p:spPr>
        <p:txBody>
          <a:bodyPr/>
          <a:lstStyle/>
          <a:p>
            <a:pPr algn="ctr"/>
            <a:r>
              <a:rPr lang="pt-BR" dirty="0"/>
              <a:t>Projetos em andamento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5414260"/>
              </p:ext>
            </p:extLst>
          </p:nvPr>
        </p:nvGraphicFramePr>
        <p:xfrm>
          <a:off x="395536" y="4889074"/>
          <a:ext cx="7920880" cy="18150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6263"/>
                <a:gridCol w="5544617"/>
              </a:tblGrid>
              <a:tr h="24889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Diâmetro: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450 mm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28575" marT="28575" marB="28575" anchor="ctr"/>
                </a:tc>
              </a:tr>
              <a:tr h="24889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Comprimento: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5430 mm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28575" marT="28575" marB="28575" anchor="ctr"/>
                </a:tc>
              </a:tr>
              <a:tr h="24889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Envergadura: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1250 mm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28575" marT="28575" marB="28575" anchor="ctr"/>
                </a:tc>
              </a:tr>
              <a:tr h="24889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Peso: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1140 kgf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28575" marT="28575" marB="28575" anchor="ctr"/>
                </a:tc>
              </a:tr>
              <a:tr h="24889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Alcance: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de 30 km a até 300 km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28575" marT="28575" marB="28575" anchor="ctr"/>
                </a:tc>
              </a:tr>
              <a:tr h="44460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>
                          <a:effectLst/>
                        </a:rPr>
                        <a:t>Controle de Voo:</a:t>
                      </a:r>
                      <a:endParaRPr lang="pt-B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Navegação, Guiamento e Controle via software no Computador de Bordo (CDB), a partir de dados adquiridos por sensores GPS/INS e Rádio Altímetro</a:t>
                      </a:r>
                      <a:endParaRPr lang="pt-B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28575" marT="28575" marB="28575" anchor="ctr"/>
                </a:tc>
              </a:tr>
            </a:tbl>
          </a:graphicData>
        </a:graphic>
      </p:graphicFrame>
      <p:pic>
        <p:nvPicPr>
          <p:cNvPr id="5" name="Imagem 4" descr="imagem sem descrição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6840760" cy="32788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267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Projetos em andamento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pt-BR" sz="3600" b="1" dirty="0"/>
              <a:t>Radar SABER M200</a:t>
            </a:r>
          </a:p>
          <a:p>
            <a:pPr marL="0" indent="0">
              <a:buNone/>
            </a:pPr>
            <a:r>
              <a:rPr lang="pt-BR" sz="3600" dirty="0"/>
              <a:t>O SABER M200 é um radar do tipo multimissão, desenvolvido para compor sistemas de Defesa Antiaérea e para emprego </a:t>
            </a:r>
            <a:r>
              <a:rPr lang="pt-BR" sz="3600" dirty="0" smtClean="0"/>
              <a:t>em média </a:t>
            </a:r>
            <a:r>
              <a:rPr lang="pt-BR" sz="3600" dirty="0"/>
              <a:t>altura (3 a 15 Km de altura). </a:t>
            </a:r>
            <a:endParaRPr lang="pt-BR" sz="3600" dirty="0" smtClean="0"/>
          </a:p>
          <a:p>
            <a:pPr marL="0" indent="0">
              <a:buNone/>
            </a:pPr>
            <a:endParaRPr lang="pt-BR" sz="3600" dirty="0" smtClean="0"/>
          </a:p>
          <a:p>
            <a:pPr marL="0" indent="0">
              <a:buNone/>
            </a:pPr>
            <a:r>
              <a:rPr lang="pt-BR" sz="3600" dirty="0" smtClean="0"/>
              <a:t>Ele </a:t>
            </a:r>
            <a:r>
              <a:rPr lang="pt-BR" sz="3600" dirty="0"/>
              <a:t>é um sistema composto por dois radares (um primário – P200 – e um secundário – S200) independentes e totalmente integráveis. O SABER M200 é um radar definido por software e que pode desempenhar diversas </a:t>
            </a:r>
            <a:r>
              <a:rPr lang="pt-BR" sz="3600" dirty="0" smtClean="0"/>
              <a:t>funções</a:t>
            </a:r>
            <a:r>
              <a:rPr lang="pt-BR" sz="3600" dirty="0"/>
              <a:t> </a:t>
            </a:r>
            <a:r>
              <a:rPr lang="pt-BR" sz="3600" dirty="0" smtClean="0"/>
              <a:t>tais como:</a:t>
            </a:r>
          </a:p>
          <a:p>
            <a:pPr marL="0" indent="0">
              <a:buNone/>
            </a:pPr>
            <a:endParaRPr lang="pt-BR" sz="3600" dirty="0" smtClean="0"/>
          </a:p>
          <a:p>
            <a:pPr marL="0" indent="0">
              <a:buNone/>
            </a:pPr>
            <a:r>
              <a:rPr lang="pt-BR" sz="3600" dirty="0"/>
              <a:t>- Vigilância e alerta antecipado;</a:t>
            </a:r>
          </a:p>
          <a:p>
            <a:pPr marL="0" indent="0">
              <a:buNone/>
            </a:pPr>
            <a:r>
              <a:rPr lang="pt-BR" sz="3600" dirty="0"/>
              <a:t>- Designação de alvos para sistemas de armas;</a:t>
            </a:r>
          </a:p>
          <a:p>
            <a:pPr marL="0" indent="0">
              <a:buNone/>
            </a:pPr>
            <a:r>
              <a:rPr lang="pt-BR" sz="3600" dirty="0"/>
              <a:t>- Controle de tráfego aéreo;</a:t>
            </a:r>
          </a:p>
          <a:p>
            <a:pPr marL="0" indent="0">
              <a:buNone/>
            </a:pPr>
            <a:r>
              <a:rPr lang="pt-BR" sz="3600" dirty="0" smtClean="0"/>
              <a:t>- </a:t>
            </a:r>
            <a:r>
              <a:rPr lang="pt-BR" sz="3600" dirty="0"/>
              <a:t>Radar meteorológico.</a:t>
            </a:r>
          </a:p>
          <a:p>
            <a:pPr marL="0" indent="0">
              <a:buNone/>
            </a:pPr>
            <a:endParaRPr lang="pt-BR" sz="2000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4376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/>
              <a:t>Projetos em andamento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Clr>
                <a:srgbClr val="0BD0D9"/>
              </a:buClr>
              <a:buNone/>
            </a:pPr>
            <a:endParaRPr lang="pt-BR" sz="1200" dirty="0">
              <a:solidFill>
                <a:prstClr val="black"/>
              </a:solidFill>
            </a:endParaRPr>
          </a:p>
          <a:p>
            <a:pPr marL="0" lvl="0" indent="0">
              <a:buClr>
                <a:srgbClr val="0BD0D9"/>
              </a:buClr>
              <a:buNone/>
            </a:pPr>
            <a:r>
              <a:rPr lang="pt-BR" sz="2000" dirty="0">
                <a:solidFill>
                  <a:prstClr val="black"/>
                </a:solidFill>
              </a:rPr>
              <a:t>O SABER M200 vem sendo desenvolvido e fabricado no Brasil. Ele emprega tecnologias avançadas e inovadoras que lhe conferem características únicas: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pt-BR" sz="2000" dirty="0">
                <a:solidFill>
                  <a:prstClr val="black"/>
                </a:solidFill>
              </a:rPr>
              <a:t>- Varredura 100% eletrônica;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pt-BR" sz="2000" dirty="0">
                <a:solidFill>
                  <a:prstClr val="black"/>
                </a:solidFill>
              </a:rPr>
              <a:t>- Operação na Banda S;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pt-BR" sz="2000" dirty="0">
                <a:solidFill>
                  <a:prstClr val="black"/>
                </a:solidFill>
              </a:rPr>
              <a:t>- Ajustes dinâmicos durante a operação;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pt-BR" sz="2000" dirty="0">
                <a:solidFill>
                  <a:prstClr val="black"/>
                </a:solidFill>
              </a:rPr>
              <a:t>- Hardware modular;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pt-BR" sz="2000" dirty="0">
                <a:solidFill>
                  <a:prstClr val="black"/>
                </a:solidFill>
              </a:rPr>
              <a:t>- Alto grau de imunidade eletromagnética;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pt-BR" sz="2000" dirty="0">
                <a:solidFill>
                  <a:prstClr val="black"/>
                </a:solidFill>
              </a:rPr>
              <a:t>- Formas de ondas programáveis;</a:t>
            </a:r>
          </a:p>
          <a:p>
            <a:pPr marL="0" lvl="0" indent="0">
              <a:buClr>
                <a:srgbClr val="0BD0D9"/>
              </a:buClr>
              <a:buNone/>
            </a:pPr>
            <a:r>
              <a:rPr lang="pt-BR" sz="2000" dirty="0">
                <a:solidFill>
                  <a:prstClr val="black"/>
                </a:solidFill>
              </a:rPr>
              <a:t>- Classificação e identificação de aeronaves.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5948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385</TotalTime>
  <Words>987</Words>
  <Application>Microsoft Office PowerPoint</Application>
  <PresentationFormat>Apresentação na tela (4:3)</PresentationFormat>
  <Paragraphs>101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19" baseType="lpstr">
      <vt:lpstr>Fluxo</vt:lpstr>
      <vt:lpstr>AREA MILITAR</vt:lpstr>
      <vt:lpstr>O que é a Área Militar?</vt:lpstr>
      <vt:lpstr>A Ciência da Computação na Área Militar</vt:lpstr>
      <vt:lpstr>A Ciência da Computação na Área Militar</vt:lpstr>
      <vt:lpstr>A Ciência da Computação na Área Militar</vt:lpstr>
      <vt:lpstr>Projetos em andamento</vt:lpstr>
      <vt:lpstr>Projetos em andamento</vt:lpstr>
      <vt:lpstr>Projetos em andamento</vt:lpstr>
      <vt:lpstr>Projetos em andamento</vt:lpstr>
      <vt:lpstr>Projetos em andamento</vt:lpstr>
      <vt:lpstr>Formas de Ingresso</vt:lpstr>
      <vt:lpstr>Formas de Ingresso</vt:lpstr>
      <vt:lpstr>Formas de Ingresso</vt:lpstr>
      <vt:lpstr>Remuneração e Estabilidade</vt:lpstr>
      <vt:lpstr>Remuneração e Estabilidade</vt:lpstr>
      <vt:lpstr>Remuneração e Estabilidade</vt:lpstr>
      <vt:lpstr>Bibliografia 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Julio Cesar M de Carvalho</dc:creator>
  <cp:lastModifiedBy>Julinho</cp:lastModifiedBy>
  <cp:revision>36</cp:revision>
  <dcterms:created xsi:type="dcterms:W3CDTF">2016-11-14T18:51:45Z</dcterms:created>
  <dcterms:modified xsi:type="dcterms:W3CDTF">2016-11-18T19:50:49Z</dcterms:modified>
</cp:coreProperties>
</file>