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3.png" ContentType="image/png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png" ContentType="image/png"/>
  <Override PartName="/ppt/media/image7.png" ContentType="image/png"/>
  <Override PartName="/ppt/media/image6.png" ContentType="image/png"/>
  <Override PartName="/ppt/media/image14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  <p:pic>
        <p:nvPicPr>
          <p:cNvPr id="45" name="" descr=""/>
          <p:cNvPicPr/>
          <p:nvPr/>
        </p:nvPicPr>
        <p:blipFill>
          <a:blip r:embed="rId3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672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6" name="" descr=""/>
          <p:cNvPicPr/>
          <p:nvPr/>
        </p:nvPicPr>
        <p:blipFill>
          <a:blip r:embed="rId2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  <p:pic>
        <p:nvPicPr>
          <p:cNvPr id="87" name="" descr=""/>
          <p:cNvPicPr/>
          <p:nvPr/>
        </p:nvPicPr>
        <p:blipFill>
          <a:blip r:embed="rId3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672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30" name="" descr=""/>
          <p:cNvPicPr/>
          <p:nvPr/>
        </p:nvPicPr>
        <p:blipFill>
          <a:blip r:embed="rId2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  <p:pic>
        <p:nvPicPr>
          <p:cNvPr id="131" name="" descr=""/>
          <p:cNvPicPr/>
          <p:nvPr/>
        </p:nvPicPr>
        <p:blipFill>
          <a:blip r:embed="rId3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subTitle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672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4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9" name="PlaceHolder 5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73" name="" descr=""/>
          <p:cNvPicPr/>
          <p:nvPr/>
        </p:nvPicPr>
        <p:blipFill>
          <a:blip r:embed="rId2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  <p:pic>
        <p:nvPicPr>
          <p:cNvPr id="174" name="" descr=""/>
          <p:cNvPicPr/>
          <p:nvPr/>
        </p:nvPicPr>
        <p:blipFill>
          <a:blip r:embed="rId3"/>
          <a:stretch/>
        </p:blipFill>
        <p:spPr>
          <a:xfrm>
            <a:off x="822960" y="2379960"/>
            <a:ext cx="3702960" cy="29541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822960" y="286560"/>
            <a:ext cx="7543440" cy="672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82296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40230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2720520" y="394704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2296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720520" y="1845720"/>
            <a:ext cx="180684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22960" y="3947040"/>
            <a:ext cx="3702960" cy="19188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822960" y="758880"/>
            <a:ext cx="7543440" cy="356580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pt-BR" sz="8000" strike="noStrike">
                <a:solidFill>
                  <a:srgbClr val="262626"/>
                </a:solidFill>
                <a:latin typeface="Calibri Light"/>
              </a:rPr>
              <a:t>Clique para editar o título mestre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ubTitle"/>
          </p:nvPr>
        </p:nvSpPr>
        <p:spPr>
          <a:xfrm>
            <a:off x="825120" y="4455720"/>
            <a:ext cx="7543440" cy="11426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lang="pt-BR" sz="2400" strike="noStrike" cap="all">
                <a:solidFill>
                  <a:srgbClr val="637052"/>
                </a:solidFill>
                <a:latin typeface="Calibri Light"/>
              </a:rPr>
              <a:t>Clique para editar o estilo do subtítulo mestre</a:t>
            </a:r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pt-BR" sz="900" strike="noStrike">
                <a:solidFill>
                  <a:srgbClr val="ffffff"/>
                </a:solidFill>
                <a:latin typeface="Calibri"/>
              </a:rPr>
              <a:t>03/12/15</a:t>
            </a:r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" name="PlaceHolder 10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AA15775-EC5D-49ED-A8CE-FFB4102AA022}" type="slidenum">
              <a:rPr lang="pt-BR" sz="1050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/>
          </a:p>
        </p:txBody>
      </p:sp>
      <p:sp>
        <p:nvSpPr>
          <p:cNvPr id="10" name="Line 11"/>
          <p:cNvSpPr/>
          <p:nvPr/>
        </p:nvSpPr>
        <p:spPr>
          <a:xfrm>
            <a:off x="905400" y="4343400"/>
            <a:ext cx="740664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1400"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1400"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1400"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7.º nível da estrutura de tópicos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pt-BR" sz="4800" strike="noStrike">
                <a:solidFill>
                  <a:srgbClr val="404040"/>
                </a:solidFill>
                <a:latin typeface="Calibri Light"/>
              </a:rPr>
              <a:t>Clique para editar o título mestre</a:t>
            </a:r>
            <a:endParaRPr/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822960" y="1845720"/>
            <a:ext cx="7543440" cy="4023000"/>
          </a:xfrm>
          <a:prstGeom prst="rect">
            <a:avLst/>
          </a:prstGeom>
        </p:spPr>
        <p:txBody>
          <a:bodyPr lIns="0" rIns="0"/>
          <a:p>
            <a:pPr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7.º nível da estrutura de tópicosClique para editar o texto mestre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pt-BR" strike="noStrike">
                <a:solidFill>
                  <a:srgbClr val="404040"/>
                </a:solidFill>
                <a:latin typeface="Calibri"/>
              </a:rPr>
              <a:t>Segundo nível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Terceiro nível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Quarto nível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Quinto nível</a:t>
            </a:r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pt-BR" sz="900" strike="noStrike">
                <a:solidFill>
                  <a:srgbClr val="ffffff"/>
                </a:solidFill>
                <a:latin typeface="Calibri"/>
              </a:rPr>
              <a:t>03/12/15</a:t>
            </a:r>
            <a:endParaRPr/>
          </a:p>
        </p:txBody>
      </p:sp>
      <p:sp>
        <p:nvSpPr>
          <p:cNvPr id="52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53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7984C47-D886-4DF1-8BE4-1580251A5517}" type="slidenum">
              <a:rPr lang="pt-BR" sz="1050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</p:sp>
      <p:sp>
        <p:nvSpPr>
          <p:cNvPr id="91" name="CustomShape 4"/>
          <p:cNvSpPr/>
          <p:nvPr/>
        </p:nvSpPr>
        <p:spPr>
          <a:xfrm>
            <a:off x="2520" y="6400800"/>
            <a:ext cx="914112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CustomShape 5"/>
          <p:cNvSpPr/>
          <p:nvPr/>
        </p:nvSpPr>
        <p:spPr>
          <a:xfrm>
            <a:off x="0" y="6334200"/>
            <a:ext cx="9141120" cy="63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PlaceHolder 6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pt-BR" sz="900" strike="noStrike">
                <a:solidFill>
                  <a:srgbClr val="ffffff"/>
                </a:solidFill>
                <a:latin typeface="Calibri"/>
              </a:rPr>
              <a:t>03/12/15</a:t>
            </a:r>
            <a:endParaRPr/>
          </a:p>
        </p:txBody>
      </p:sp>
      <p:sp>
        <p:nvSpPr>
          <p:cNvPr id="94" name="PlaceHolder 7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95" name="PlaceHolder 8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248405A-B848-4B2D-9C1B-0F9C74EC8870}" type="slidenum">
              <a:rPr lang="pt-BR" sz="1050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/>
          </a:p>
        </p:txBody>
      </p:sp>
      <p:sp>
        <p:nvSpPr>
          <p:cNvPr id="96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pt-BR">
                <a:latin typeface="Calibri"/>
              </a:rPr>
              <a:t>Clique para editar o formato do texto do título</a:t>
            </a:r>
            <a:endParaRPr/>
          </a:p>
        </p:txBody>
      </p:sp>
      <p:sp>
        <p:nvSpPr>
          <p:cNvPr id="97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1400"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1400"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1400"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 sz="2000">
                <a:latin typeface="Calibri"/>
              </a:rPr>
              <a:t>7.º nível da estrutura de tópicos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0" y="6400800"/>
            <a:ext cx="9143640" cy="4568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2"/>
          <p:cNvSpPr/>
          <p:nvPr/>
        </p:nvSpPr>
        <p:spPr>
          <a:xfrm>
            <a:off x="0" y="6334200"/>
            <a:ext cx="9143640" cy="65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Line 3"/>
          <p:cNvSpPr/>
          <p:nvPr/>
        </p:nvSpPr>
        <p:spPr>
          <a:xfrm>
            <a:off x="894960" y="1737720"/>
            <a:ext cx="7475400" cy="0"/>
          </a:xfrm>
          <a:prstGeom prst="line">
            <a:avLst/>
          </a:prstGeom>
          <a:ln w="6480">
            <a:solidFill>
              <a:schemeClr val="tx1">
                <a:lumMod val="50000"/>
                <a:lumOff val="50000"/>
              </a:schemeClr>
            </a:solidFill>
            <a:round/>
          </a:ln>
        </p:spPr>
      </p:sp>
      <p:sp>
        <p:nvSpPr>
          <p:cNvPr id="135" name="PlaceHolder 4"/>
          <p:cNvSpPr>
            <a:spLocks noGrp="1"/>
          </p:cNvSpPr>
          <p:nvPr>
            <p:ph type="title"/>
          </p:nvPr>
        </p:nvSpPr>
        <p:spPr>
          <a:xfrm>
            <a:off x="822960" y="286560"/>
            <a:ext cx="7543440" cy="1450440"/>
          </a:xfrm>
          <a:prstGeom prst="rect">
            <a:avLst/>
          </a:prstGeom>
        </p:spPr>
        <p:txBody>
          <a:bodyPr anchor="b"/>
          <a:p>
            <a:pPr>
              <a:lnSpc>
                <a:spcPct val="85000"/>
              </a:lnSpc>
            </a:pPr>
            <a:r>
              <a:rPr lang="pt-BR" sz="4800" strike="noStrike">
                <a:solidFill>
                  <a:srgbClr val="404040"/>
                </a:solidFill>
                <a:latin typeface="Calibri Light"/>
              </a:rPr>
              <a:t>Clique para editar o título mestre</a:t>
            </a:r>
            <a:endParaRPr/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822960" y="1845720"/>
            <a:ext cx="3702960" cy="4023000"/>
          </a:xfrm>
          <a:prstGeom prst="rect">
            <a:avLst/>
          </a:prstGeom>
        </p:spPr>
        <p:txBody>
          <a:bodyPr lIns="0" rIns="0"/>
          <a:p>
            <a:pPr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7.º nível da estrutura de tópicosClique para editar o texto mestre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pt-BR" strike="noStrike">
                <a:solidFill>
                  <a:srgbClr val="404040"/>
                </a:solidFill>
                <a:latin typeface="Calibri"/>
              </a:rPr>
              <a:t>Segundo nível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Terceiro nível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Quarto nível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Quinto nível</a:t>
            </a:r>
            <a:endParaRPr/>
          </a:p>
        </p:txBody>
      </p:sp>
      <p:sp>
        <p:nvSpPr>
          <p:cNvPr id="137" name="PlaceHolder 6"/>
          <p:cNvSpPr>
            <a:spLocks noGrp="1"/>
          </p:cNvSpPr>
          <p:nvPr>
            <p:ph type="body"/>
          </p:nvPr>
        </p:nvSpPr>
        <p:spPr>
          <a:xfrm>
            <a:off x="4663440" y="1845720"/>
            <a:ext cx="3702960" cy="4023000"/>
          </a:xfrm>
          <a:prstGeom prst="rect">
            <a:avLst/>
          </a:prstGeom>
        </p:spPr>
        <p:txBody>
          <a:bodyPr lIns="0" rIns="0"/>
          <a:p>
            <a:pPr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7.º nível da estrutura de tópicosClique para editar o texto mestre</a:t>
            </a:r>
            <a:endParaRPr/>
          </a:p>
          <a:p>
            <a:pPr lvl="1">
              <a:lnSpc>
                <a:spcPct val="100000"/>
              </a:lnSpc>
              <a:buFont typeface="Calibri"/>
              <a:buChar char="◦"/>
            </a:pPr>
            <a:r>
              <a:rPr lang="pt-BR" strike="noStrike">
                <a:solidFill>
                  <a:srgbClr val="404040"/>
                </a:solidFill>
                <a:latin typeface="Calibri"/>
              </a:rPr>
              <a:t>Segundo nível</a:t>
            </a:r>
            <a:endParaRPr/>
          </a:p>
          <a:p>
            <a:pPr lvl="2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Terceiro nível</a:t>
            </a:r>
            <a:endParaRPr/>
          </a:p>
          <a:p>
            <a:pPr lvl="3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Quarto nível</a:t>
            </a:r>
            <a:endParaRPr/>
          </a:p>
          <a:p>
            <a:pPr lvl="4">
              <a:lnSpc>
                <a:spcPct val="100000"/>
              </a:lnSpc>
              <a:buFont typeface="Calibri"/>
              <a:buChar char="◦"/>
            </a:pPr>
            <a:r>
              <a:rPr lang="pt-BR" sz="1400" strike="noStrike">
                <a:solidFill>
                  <a:srgbClr val="404040"/>
                </a:solidFill>
                <a:latin typeface="Calibri"/>
              </a:rPr>
              <a:t>Quinto nível</a:t>
            </a:r>
            <a:endParaRPr/>
          </a:p>
        </p:txBody>
      </p:sp>
      <p:sp>
        <p:nvSpPr>
          <p:cNvPr id="138" name="PlaceHolder 7"/>
          <p:cNvSpPr>
            <a:spLocks noGrp="1"/>
          </p:cNvSpPr>
          <p:nvPr>
            <p:ph type="dt"/>
          </p:nvPr>
        </p:nvSpPr>
        <p:spPr>
          <a:xfrm>
            <a:off x="822960" y="6459840"/>
            <a:ext cx="185400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pt-BR" sz="900" strike="noStrike">
                <a:solidFill>
                  <a:srgbClr val="ffffff"/>
                </a:solidFill>
                <a:latin typeface="Calibri"/>
              </a:rPr>
              <a:t>03/12/15</a:t>
            </a:r>
            <a:endParaRPr/>
          </a:p>
        </p:txBody>
      </p:sp>
      <p:sp>
        <p:nvSpPr>
          <p:cNvPr id="139" name="PlaceHolder 8"/>
          <p:cNvSpPr>
            <a:spLocks noGrp="1"/>
          </p:cNvSpPr>
          <p:nvPr>
            <p:ph type="ftr"/>
          </p:nvPr>
        </p:nvSpPr>
        <p:spPr>
          <a:xfrm>
            <a:off x="2764800" y="6459840"/>
            <a:ext cx="36169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40" name="PlaceHolder 9"/>
          <p:cNvSpPr>
            <a:spLocks noGrp="1"/>
          </p:cNvSpPr>
          <p:nvPr>
            <p:ph type="sldNum"/>
          </p:nvPr>
        </p:nvSpPr>
        <p:spPr>
          <a:xfrm>
            <a:off x="7425360" y="6459840"/>
            <a:ext cx="98352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E890EA21-247B-40AD-98B6-A925C38CA5AB}" type="slidenum">
              <a:rPr lang="pt-BR" sz="1050" strike="noStrike">
                <a:solidFill>
                  <a:srgbClr val="ffffff"/>
                </a:solidFill>
                <a:latin typeface="Calibri"/>
              </a:rPr>
              <a:t>&lt;número&gt;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710640" y="191700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6600" strike="noStrike">
                <a:solidFill>
                  <a:srgbClr val="262626"/>
                </a:solidFill>
                <a:latin typeface="Tahoma"/>
                <a:ea typeface="Tahoma"/>
              </a:rPr>
              <a:t>Gerente de Projetos de TI</a:t>
            </a:r>
            <a:endParaRPr/>
          </a:p>
        </p:txBody>
      </p:sp>
      <p:sp>
        <p:nvSpPr>
          <p:cNvPr id="176" name="TextShape 2"/>
          <p:cNvSpPr txBox="1"/>
          <p:nvPr/>
        </p:nvSpPr>
        <p:spPr>
          <a:xfrm>
            <a:off x="825120" y="4455720"/>
            <a:ext cx="7543440" cy="1142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lang="pt-BR" sz="2400" strike="noStrike" cap="all">
                <a:solidFill>
                  <a:srgbClr val="637052"/>
                </a:solidFill>
                <a:latin typeface="Calibri Light"/>
              </a:rPr>
              <a:t>Francisco Lucas</a:t>
            </a:r>
            <a:endParaRPr/>
          </a:p>
          <a:p>
            <a:pPr>
              <a:lnSpc>
                <a:spcPct val="100000"/>
              </a:lnSpc>
            </a:pPr>
            <a:r>
              <a:rPr lang="pt-BR" sz="2400" strike="noStrike" cap="all">
                <a:solidFill>
                  <a:srgbClr val="637052"/>
                </a:solidFill>
                <a:latin typeface="Calibri Light"/>
              </a:rPr>
              <a:t>Patrick de Souza</a:t>
            </a:r>
            <a:endParaRPr/>
          </a:p>
          <a:p>
            <a:pPr>
              <a:lnSpc>
                <a:spcPct val="100000"/>
              </a:lnSpc>
            </a:pPr>
            <a:r>
              <a:rPr b="1" lang="pt-BR" sz="2400" strike="noStrike" cap="all">
                <a:solidFill>
                  <a:srgbClr val="637052"/>
                </a:solidFill>
                <a:latin typeface="Calibri Light"/>
              </a:rPr>
              <a:t>2015.2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822960" y="548640"/>
            <a:ext cx="7543440" cy="828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Kanban</a:t>
            </a:r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822960" y="2133000"/>
            <a:ext cx="7543440" cy="3672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5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Do japonês (“cartão”, ou “sinalização”), é um método para a implantação de mudanças que não prescreve papéis ou práticas específicas, em vez disso, oferece uma série de princípios que buscam melhorar o desempenho e evitar o desperdício, eliminando atividades que não agregam valor para a equipe.</a:t>
            </a:r>
            <a:endParaRPr/>
          </a:p>
          <a:p>
            <a:pPr algn="just">
              <a:lnSpc>
                <a:spcPct val="15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Está relacionado com o conceito de Pull Systems (Sistemas Puxados), que se caracteriza por iniciar a produção quando o item é vendido, gerando assim demanda para a fabricação de outro.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Espaço Reservado para Conteúdo 8" descr=""/>
          <p:cNvPicPr/>
          <p:nvPr/>
        </p:nvPicPr>
        <p:blipFill>
          <a:blip r:embed="rId1"/>
          <a:stretch/>
        </p:blipFill>
        <p:spPr>
          <a:xfrm>
            <a:off x="329040" y="691920"/>
            <a:ext cx="4176000" cy="4536000"/>
          </a:xfrm>
          <a:prstGeom prst="rect">
            <a:avLst/>
          </a:prstGeom>
          <a:ln>
            <a:noFill/>
          </a:ln>
        </p:spPr>
      </p:pic>
      <p:pic>
        <p:nvPicPr>
          <p:cNvPr id="194" name="Espaço Reservado para Conteúdo 7" descr=""/>
          <p:cNvPicPr/>
          <p:nvPr/>
        </p:nvPicPr>
        <p:blipFill>
          <a:blip r:embed="rId2"/>
          <a:stretch/>
        </p:blipFill>
        <p:spPr>
          <a:xfrm>
            <a:off x="4788000" y="692640"/>
            <a:ext cx="4182120" cy="453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822960" y="548640"/>
            <a:ext cx="7543440" cy="900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Domain-Driven Design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822960" y="1845720"/>
            <a:ext cx="7543440" cy="4023000"/>
          </a:xfrm>
          <a:prstGeom prst="rect">
            <a:avLst/>
          </a:prstGeom>
          <a:noFill/>
          <a:ln>
            <a:noFill/>
          </a:ln>
        </p:spPr>
        <p:txBody>
          <a:bodyPr lIns="0" rIns="0" anchor="ctr"/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Disciplina ou abordagem para o desenvolvimento  de softwares.</a:t>
            </a:r>
            <a:endParaRPr/>
          </a:p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Defende que, o que é mais importante em um software não é seu código, nem sua arquitetura, nem a tecnologia sobre o qual foi desenvolvido, mas sim o problema que o mesmo se propõe a resolver, em outras palavras, a regra do negócio. Ela é a razão do software existir, por isso deve receber o máximo de tempo e atenção possíveis.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Espaço Reservado para Conteúdo 3" descr=""/>
          <p:cNvPicPr/>
          <p:nvPr/>
        </p:nvPicPr>
        <p:blipFill>
          <a:blip r:embed="rId1"/>
          <a:stretch/>
        </p:blipFill>
        <p:spPr>
          <a:xfrm>
            <a:off x="1907640" y="620640"/>
            <a:ext cx="5200920" cy="45612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822960" y="404640"/>
            <a:ext cx="7543440" cy="972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Certificações</a:t>
            </a:r>
            <a:endParaRPr/>
          </a:p>
        </p:txBody>
      </p:sp>
      <p:sp>
        <p:nvSpPr>
          <p:cNvPr id="199" name="TextShape 2"/>
          <p:cNvSpPr txBox="1"/>
          <p:nvPr/>
        </p:nvSpPr>
        <p:spPr>
          <a:xfrm>
            <a:off x="822960" y="1772640"/>
            <a:ext cx="3702960" cy="4536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ctr">
              <a:lnSpc>
                <a:spcPct val="120000"/>
              </a:lnSpc>
            </a:pPr>
            <a:r>
              <a:rPr b="1" lang="pt-BR" sz="2000" strike="noStrike" u="sng">
                <a:solidFill>
                  <a:srgbClr val="404040"/>
                </a:solidFill>
                <a:latin typeface="Tahoma"/>
                <a:ea typeface="Tahoma"/>
              </a:rPr>
              <a:t>PMI</a:t>
            </a:r>
            <a:endParaRPr/>
          </a:p>
          <a:p>
            <a:pPr>
              <a:lnSpc>
                <a:spcPct val="120000"/>
              </a:lnSpc>
            </a:pPr>
            <a:r>
              <a:rPr b="1" lang="pt-BR" sz="2000" strike="noStrike">
                <a:solidFill>
                  <a:srgbClr val="404040"/>
                </a:solidFill>
                <a:latin typeface="Tahoma"/>
                <a:ea typeface="Tahoma"/>
              </a:rPr>
              <a:t>Profissional de Gerenciamento de Projetos – PMP®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é a certificação com maior reconhecimento mundial para gerentes de projetos;</a:t>
            </a:r>
            <a:endParaRPr/>
          </a:p>
          <a:p>
            <a:pPr>
              <a:lnSpc>
                <a:spcPct val="120000"/>
              </a:lnSpc>
            </a:pPr>
            <a:r>
              <a:rPr b="1" lang="pt-BR" sz="2000" strike="noStrike">
                <a:solidFill>
                  <a:srgbClr val="404040"/>
                </a:solidFill>
                <a:latin typeface="Tahoma"/>
                <a:ea typeface="Tahoma"/>
              </a:rPr>
              <a:t>Técnico Certificado em Gerenciamento de Projetos – CAPM®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é adequada se você é patrocinador de projetos, ou um profissional técnico que gostaria de demonstrar conhecimento na área;</a:t>
            </a:r>
            <a:endParaRPr/>
          </a:p>
          <a:p>
            <a:pPr>
              <a:lnSpc>
                <a:spcPct val="120000"/>
              </a:lnSpc>
            </a:pPr>
            <a:r>
              <a:rPr b="1" lang="pt-BR" sz="2000" strike="noStrike">
                <a:solidFill>
                  <a:srgbClr val="404040"/>
                </a:solidFill>
                <a:latin typeface="Tahoma"/>
                <a:ea typeface="Tahoma"/>
              </a:rPr>
              <a:t>Profissional em Gerenciamento de Cronograma do PMI - PMI-SP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® é uma especificação de especialista para os profissionais que querem se concentrar no desenvolvimento e manutenção de cronogramas de projetos;</a:t>
            </a:r>
            <a:endParaRPr/>
          </a:p>
        </p:txBody>
      </p:sp>
      <p:sp>
        <p:nvSpPr>
          <p:cNvPr id="200" name="TextShape 3"/>
          <p:cNvSpPr txBox="1"/>
          <p:nvPr/>
        </p:nvSpPr>
        <p:spPr>
          <a:xfrm>
            <a:off x="4663440" y="1772640"/>
            <a:ext cx="3702960" cy="4536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ctr">
              <a:lnSpc>
                <a:spcPct val="100000"/>
              </a:lnSpc>
            </a:pPr>
            <a:r>
              <a:rPr b="1" lang="pt-BR" sz="1200" strike="noStrike" u="sng">
                <a:solidFill>
                  <a:srgbClr val="404040"/>
                </a:solidFill>
                <a:latin typeface="Tahoma"/>
                <a:ea typeface="Tahoma"/>
              </a:rPr>
              <a:t>ABGP</a:t>
            </a:r>
            <a:endParaRPr/>
          </a:p>
          <a:p>
            <a:pPr>
              <a:lnSpc>
                <a:spcPct val="100000"/>
              </a:lnSpc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Associação Internacional de Gerenciamento de Projetos - IPMA® 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Nível A </a:t>
            </a:r>
            <a:r>
              <a:rPr lang="pt-BR" sz="1200" strike="noStrike">
                <a:solidFill>
                  <a:srgbClr val="404040"/>
                </a:solidFill>
                <a:latin typeface="Tahoma"/>
                <a:ea typeface="Tahoma"/>
              </a:rPr>
              <a:t>– Capacidade de gerir portfolio e projetos complexos;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Nível B </a:t>
            </a:r>
            <a:r>
              <a:rPr lang="pt-BR" sz="1200" strike="noStrike">
                <a:solidFill>
                  <a:srgbClr val="404040"/>
                </a:solidFill>
                <a:latin typeface="Tahoma"/>
                <a:ea typeface="Tahoma"/>
              </a:rPr>
              <a:t>– Capacidade de gerir projetos complexos;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Nível C </a:t>
            </a:r>
            <a:r>
              <a:rPr lang="pt-BR" sz="1200" strike="noStrike">
                <a:solidFill>
                  <a:srgbClr val="404040"/>
                </a:solidFill>
                <a:latin typeface="Tahoma"/>
                <a:ea typeface="Tahoma"/>
              </a:rPr>
              <a:t>– Capacidade de gerir projetos menos complexos, equivalente ao PMP® ;</a:t>
            </a:r>
            <a:endParaRPr/>
          </a:p>
          <a:p>
            <a:pPr>
              <a:lnSpc>
                <a:spcPct val="100000"/>
              </a:lnSpc>
              <a:buFont typeface="Calibri"/>
              <a:buChar char=" "/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Nível D </a:t>
            </a:r>
            <a:r>
              <a:rPr lang="pt-BR" sz="1200" strike="noStrike">
                <a:solidFill>
                  <a:srgbClr val="404040"/>
                </a:solidFill>
                <a:latin typeface="Tahoma"/>
                <a:ea typeface="Tahoma"/>
              </a:rPr>
              <a:t>– Capacidade de  aplicar conhecimentos de gestão de projetos dentro de projetos;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pt-BR" sz="1200" strike="noStrike" u="sng">
                <a:solidFill>
                  <a:srgbClr val="404040"/>
                </a:solidFill>
                <a:latin typeface="Tahoma"/>
                <a:ea typeface="Tahoma"/>
              </a:rPr>
              <a:t>APMG</a:t>
            </a:r>
            <a:endParaRPr/>
          </a:p>
          <a:p>
            <a:pPr>
              <a:lnSpc>
                <a:spcPct val="100000"/>
              </a:lnSpc>
            </a:pPr>
            <a:r>
              <a:rPr b="1" lang="pt-BR" sz="1200" strike="noStrike">
                <a:solidFill>
                  <a:srgbClr val="404040"/>
                </a:solidFill>
                <a:latin typeface="Tahoma"/>
                <a:ea typeface="Tahoma"/>
              </a:rPr>
              <a:t>Projetos em Ambientes Controlados - Prince2® </a:t>
            </a:r>
            <a:r>
              <a:rPr lang="pt-BR" sz="1200" strike="noStrike">
                <a:solidFill>
                  <a:srgbClr val="404040"/>
                </a:solidFill>
                <a:latin typeface="Tahoma"/>
                <a:ea typeface="Tahoma"/>
              </a:rPr>
              <a:t>- Fornece método facilmente adaptável e escalável para a gestão de quaisquer tipos de projetos. Padrão atual no Reino Unido e praticado em todo o mundo;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944280" y="404640"/>
            <a:ext cx="7543440" cy="972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Calibri Light"/>
              </a:rPr>
              <a:t>
</a:t>
            </a: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Salários 2011 / 2012</a:t>
            </a:r>
            <a:endParaRPr/>
          </a:p>
        </p:txBody>
      </p:sp>
      <p:graphicFrame>
        <p:nvGraphicFramePr>
          <p:cNvPr id="202" name="Table 2"/>
          <p:cNvGraphicFramePr/>
          <p:nvPr/>
        </p:nvGraphicFramePr>
        <p:xfrm>
          <a:off x="1201320" y="1917000"/>
          <a:ext cx="7029360" cy="4104000"/>
        </p:xfrm>
        <a:graphic>
          <a:graphicData uri="http://schemas.openxmlformats.org/drawingml/2006/table">
            <a:tbl>
              <a:tblPr/>
              <a:tblGrid>
                <a:gridCol w="1305000"/>
                <a:gridCol w="1548360"/>
                <a:gridCol w="1548360"/>
                <a:gridCol w="1548360"/>
                <a:gridCol w="1079280"/>
              </a:tblGrid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Cargo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Cidade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Mínimo(CLT)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Médio(CLT)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Máximo(CLT)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BELO HORIZONTE – MG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R$ 2.000,00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R$ 5.972,59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R$ 10.080,00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BRASILIA - DF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R$ 2.500,00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R$ 7.279,73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R$ 12.200,00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CAMPINAS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R$ 5.000,00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R$ 7.630,46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R$ 11.100,00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CURITIBA - PR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R$ 3.250,00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R$ 6.776,96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R$ 11.100,00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FLORIANOPOLIS - SC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R$ 4.000,00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R$ 6.285,71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R$ 8.000,00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GOIANIA - GO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R$ 4.000,00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R$ 6.717,74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R$ 9.800,00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JAGUARIUNA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R$ 5.500,00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R$ 8.083,33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R$ 10.050,00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JOINVILLE - SC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R$ 4.500,00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R$ 6.628,57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JUIZ DE FORA - MG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R$ 4.000,00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R$ 7.134,29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JUNDIAI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R$ 7.926,11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OSASCO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R$ 7.975,61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R$ 10.025,00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PORTO ALEGRE - RS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R$ 3.800,00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R$ 6.559,20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R$ 9.500,00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RIO DE JANEIRO - RJ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R$ 3.750,00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R$ 7.985,26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R$ 12.200,00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SALVADOR - BA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R$ 4.000,00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R$ 5.961,80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R$ 9.000,00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SANTOS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R$ 6.900,00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R$ 8.526,09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R$ 10.000,00</a:t>
                      </a:r>
                      <a:endParaRPr/>
                    </a:p>
                  </a:txBody>
                  <a:tcPr/>
                </a:tc>
              </a:tr>
              <a:tr h="22788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SAO PAULO - SP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R$ 3.500,00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R$ 7.959,58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R$ 13.300,00</a:t>
                      </a:r>
                      <a:endParaRPr/>
                    </a:p>
                  </a:txBody>
                  <a:tcPr/>
                </a:tc>
              </a:tr>
              <a:tr h="230040"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Gerente de Projetos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UBERLANDIA - MG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R$ 5.000,00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R$ 7.512,21</a:t>
                      </a:r>
                      <a:endParaRPr/>
                    </a:p>
                  </a:txBody>
                  <a:tcPr/>
                </a:tc>
                <a:tc>
                  <a:txBody>
                    <a:bodyPr lIns="14400" rIns="14400" tIns="14400" bIns="14400" anchor="ctr"/>
                    <a:p>
                      <a:pPr>
                        <a:lnSpc>
                          <a:spcPct val="100000"/>
                        </a:lnSpc>
                      </a:pPr>
                      <a:r>
                        <a:rPr lang="pt-BR" sz="1200" strike="noStrike">
                          <a:solidFill>
                            <a:srgbClr val="000000"/>
                          </a:solidFill>
                          <a:latin typeface="Calibri"/>
                        </a:rPr>
                        <a:t>R$ 10.000,00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822960" y="548640"/>
            <a:ext cx="7543440" cy="900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Salários 2014/2015</a:t>
            </a:r>
            <a:endParaRPr/>
          </a:p>
        </p:txBody>
      </p:sp>
      <p:sp>
        <p:nvSpPr>
          <p:cNvPr id="204" name="TextShape 2"/>
          <p:cNvSpPr txBox="1"/>
          <p:nvPr/>
        </p:nvSpPr>
        <p:spPr>
          <a:xfrm>
            <a:off x="822960" y="2205000"/>
            <a:ext cx="7543440" cy="323892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ctr">
              <a:lnSpc>
                <a:spcPct val="150000"/>
              </a:lnSpc>
            </a:pPr>
            <a:r>
              <a:rPr b="1" lang="pt-BR" sz="2000" strike="noStrike">
                <a:solidFill>
                  <a:srgbClr val="404040"/>
                </a:solidFill>
                <a:latin typeface="Tahoma"/>
                <a:ea typeface="Tahoma"/>
              </a:rPr>
              <a:t>Empresa de Pequeno/Médio porte: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
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Salário de 2014: R$9.000 – 18.000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
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Salário de 2015: R$9.000 – 18.000</a:t>
            </a:r>
            <a:endParaRPr/>
          </a:p>
          <a:p>
            <a:pPr algn="ctr">
              <a:lnSpc>
                <a:spcPct val="150000"/>
              </a:lnSpc>
            </a:pPr>
            <a:r>
              <a:rPr b="1" lang="pt-BR" sz="2000" strike="noStrike">
                <a:solidFill>
                  <a:srgbClr val="404040"/>
                </a:solidFill>
                <a:latin typeface="Tahoma"/>
                <a:ea typeface="Tahoma"/>
              </a:rPr>
              <a:t>Empresa de Grande porte: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
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Salário de 2014: R$10.000 – 22.000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
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Salário de 2015: R$12.000 – 22.500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822960" y="548640"/>
            <a:ext cx="7543440" cy="900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Fontes</a:t>
            </a:r>
            <a:endParaRPr/>
          </a:p>
        </p:txBody>
      </p:sp>
      <p:pic>
        <p:nvPicPr>
          <p:cNvPr id="206" name="Espaço Reservado para Conteúdo 3" descr=""/>
          <p:cNvPicPr/>
          <p:nvPr/>
        </p:nvPicPr>
        <p:blipFill>
          <a:blip r:embed="rId1"/>
          <a:stretch/>
        </p:blipFill>
        <p:spPr>
          <a:xfrm>
            <a:off x="800280" y="1752480"/>
            <a:ext cx="7543440" cy="3836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822960" y="548640"/>
            <a:ext cx="7543440" cy="828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Fontes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822960" y="1845720"/>
            <a:ext cx="3702960" cy="417528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exame.abril.com.br/carreira/noticias/veja-a-media-salarial-dos-profissionais-de-ti-para-2015-1#4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www.tecmundo.com.br/mercado/66360-confira-media-salarial-2015-profissionais-ti.htm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https://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www.oficinadanet.com.br/artigo/gerencia/o-que-faz-um-gerente-de-projetos-de-ti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https://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www.youtube.com/watch?v=cqWgCTgiCfw</a:t>
            </a:r>
            <a:endParaRPr/>
          </a:p>
        </p:txBody>
      </p:sp>
      <p:sp>
        <p:nvSpPr>
          <p:cNvPr id="209" name="TextShape 3"/>
          <p:cNvSpPr txBox="1"/>
          <p:nvPr/>
        </p:nvSpPr>
        <p:spPr>
          <a:xfrm>
            <a:off x="4663440" y="1845720"/>
            <a:ext cx="3702960" cy="417528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http://googleweblight.com/?lite_url=http://www.desenvolvimentoagil.com.br/scrum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/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http://www.culturaagil.com.br/kanban-do-inicio-ao-fim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/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www.devmedia.com.br/ddd-domain-driven-design-com-net/14416</a:t>
            </a:r>
            <a:endParaRPr/>
          </a:p>
          <a:p>
            <a:pPr>
              <a:lnSpc>
                <a:spcPct val="90000"/>
              </a:lnSpc>
              <a:buFont typeface="Calibri"/>
              <a:buChar char=" "/>
            </a:pP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https://</a:t>
            </a:r>
            <a:r>
              <a:rPr lang="pt-BR" sz="2000" strike="noStrike" u="sng">
                <a:solidFill>
                  <a:srgbClr val="5eb2ea"/>
                </a:solidFill>
                <a:latin typeface="Tahoma"/>
                <a:ea typeface="Tahoma"/>
              </a:rPr>
              <a:t>brasil.pmi.org/brazil/CertificationsAndCredentials/WhichCertificationIsRightForYou.aspx</a:t>
            </a:r>
            <a:endParaRPr/>
          </a:p>
          <a:p>
            <a:pPr>
              <a:lnSpc>
                <a:spcPct val="90000"/>
              </a:lnSpc>
            </a:pP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899640" y="116640"/>
            <a:ext cx="7543440" cy="14504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Quem é o gerente de projeto?</a:t>
            </a:r>
            <a:endParaRPr/>
          </a:p>
        </p:txBody>
      </p:sp>
      <p:sp>
        <p:nvSpPr>
          <p:cNvPr id="178" name="TextShape 2"/>
          <p:cNvSpPr txBox="1"/>
          <p:nvPr/>
        </p:nvSpPr>
        <p:spPr>
          <a:xfrm>
            <a:off x="899640" y="2781000"/>
            <a:ext cx="7543440" cy="2448000"/>
          </a:xfrm>
          <a:prstGeom prst="rect">
            <a:avLst/>
          </a:prstGeom>
          <a:noFill/>
          <a:ln>
            <a:noFill/>
          </a:ln>
        </p:spPr>
        <p:txBody>
          <a:bodyPr lIns="0" rIns="0" anchor="ctr"/>
          <a:p>
            <a:pPr algn="just">
              <a:lnSpc>
                <a:spcPct val="160000"/>
              </a:lnSpc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O profissional em gerenciamento de projetos é um especialista em fazer acontecer. Ele otimiza o que é de conhecimento comum e aplica, de forma coerente, o que há de melhor em técnicas e ferramentas. A sua função é viabilizar a transformação de um plano em realidade.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822960" y="286560"/>
            <a:ext cx="7543440" cy="14504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Funções</a:t>
            </a:r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825120" y="1917000"/>
            <a:ext cx="7543440" cy="4023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>
                <a:solidFill>
                  <a:srgbClr val="404040"/>
                </a:solidFill>
                <a:latin typeface="Calibri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Atribuir aos membros da equipe as funções de cada um;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Identificar, documentar, gerenciar e solucionar todos os possíveis problemas;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Realizar o controle de qualidade 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Cobrar de cada membro da equipe;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Verificar cada etapa do projeto 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trike="noStrike">
                <a:solidFill>
                  <a:srgbClr val="404040"/>
                </a:solidFill>
                <a:latin typeface="Tahoma"/>
                <a:ea typeface="Tahoma"/>
              </a:rPr>
              <a:t>Verificar a finalização do projeto 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827640" y="548640"/>
            <a:ext cx="7543440" cy="8024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Características</a:t>
            </a:r>
            <a:endParaRPr/>
          </a:p>
        </p:txBody>
      </p:sp>
      <p:sp>
        <p:nvSpPr>
          <p:cNvPr id="182" name="TextShape 2"/>
          <p:cNvSpPr txBox="1"/>
          <p:nvPr/>
        </p:nvSpPr>
        <p:spPr>
          <a:xfrm>
            <a:off x="827640" y="2421000"/>
            <a:ext cx="7543440" cy="3024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Disciplina e capacidade de gerenciar e coordenar um projeto;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Capacidade de atribuir funções e cobrar 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Ter espírito de liderança ;</a:t>
            </a:r>
            <a:endParaRPr/>
          </a:p>
          <a:p>
            <a:pPr algn="just">
              <a:lnSpc>
                <a:spcPct val="100000"/>
              </a:lnSpc>
              <a:buFont typeface="Arial"/>
              <a:buChar char="•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Capacidade emocional .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822960" y="548640"/>
            <a:ext cx="7543440" cy="8744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Lean TI</a:t>
            </a:r>
            <a:endParaRPr/>
          </a:p>
        </p:txBody>
      </p:sp>
      <p:sp>
        <p:nvSpPr>
          <p:cNvPr id="184" name="TextShape 2"/>
          <p:cNvSpPr txBox="1"/>
          <p:nvPr/>
        </p:nvSpPr>
        <p:spPr>
          <a:xfrm>
            <a:off x="822960" y="2421000"/>
            <a:ext cx="7543440" cy="273492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50000"/>
              </a:lnSpc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Modelo gerencial aplicado através de princípios e técnicas operacionais, tendo como objetivo a redução do desperdício, e melhoria de qualidade e maximização do valor entregue ao cliente. Em sua essência, é uma filosofia orientada à eficiência e eficácia de processos, centrada em criar mais valor com menos trabalho.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Espaço Reservado para Conteúdo 3" descr=""/>
          <p:cNvPicPr/>
          <p:nvPr/>
        </p:nvPicPr>
        <p:blipFill>
          <a:blip r:embed="rId1"/>
          <a:stretch/>
        </p:blipFill>
        <p:spPr>
          <a:xfrm>
            <a:off x="822960" y="476640"/>
            <a:ext cx="7543440" cy="5392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1"/>
          <p:cNvSpPr txBox="1"/>
          <p:nvPr/>
        </p:nvSpPr>
        <p:spPr>
          <a:xfrm>
            <a:off x="827280" y="476640"/>
            <a:ext cx="7543440" cy="900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Scrum</a:t>
            </a:r>
            <a:endParaRPr/>
          </a:p>
        </p:txBody>
      </p:sp>
      <p:sp>
        <p:nvSpPr>
          <p:cNvPr id="187" name="TextShape 2"/>
          <p:cNvSpPr txBox="1"/>
          <p:nvPr/>
        </p:nvSpPr>
        <p:spPr>
          <a:xfrm>
            <a:off x="827280" y="2349000"/>
            <a:ext cx="7543440" cy="324000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Metodologia ágil para gestão e planejamento de projetos de software.</a:t>
            </a:r>
            <a:endParaRPr/>
          </a:p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No Scrum, os projetos são divididos em ciclos chamados de Sprints, que representam uma Time Box dentro do qual, um conjunto de atividades deve ser executado.</a:t>
            </a:r>
            <a:endParaRPr/>
          </a:p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Metodologias ágeis de desenvolvimento de software são iterativas, ou seja, o trabalho é dividido em iterações, que são chamados de Sprints, no caso do Scrum.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2" descr=""/>
          <p:cNvPicPr/>
          <p:nvPr/>
        </p:nvPicPr>
        <p:blipFill>
          <a:blip r:embed="rId1"/>
          <a:stretch/>
        </p:blipFill>
        <p:spPr>
          <a:xfrm>
            <a:off x="1043640" y="404640"/>
            <a:ext cx="6912360" cy="5328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Shape 1"/>
          <p:cNvSpPr txBox="1"/>
          <p:nvPr/>
        </p:nvSpPr>
        <p:spPr>
          <a:xfrm>
            <a:off x="822960" y="548640"/>
            <a:ext cx="7543440" cy="82836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ctr">
              <a:lnSpc>
                <a:spcPct val="100000"/>
              </a:lnSpc>
            </a:pPr>
            <a:r>
              <a:rPr b="1" lang="pt-BR" sz="4800" strike="noStrike">
                <a:solidFill>
                  <a:srgbClr val="404040"/>
                </a:solidFill>
                <a:latin typeface="Tahoma"/>
                <a:ea typeface="Tahoma"/>
              </a:rPr>
              <a:t>Agile</a:t>
            </a:r>
            <a:endParaRPr/>
          </a:p>
        </p:txBody>
      </p:sp>
      <p:sp>
        <p:nvSpPr>
          <p:cNvPr id="190" name="TextShape 2"/>
          <p:cNvSpPr txBox="1"/>
          <p:nvPr/>
        </p:nvSpPr>
        <p:spPr>
          <a:xfrm>
            <a:off x="822960" y="2061720"/>
            <a:ext cx="7543440" cy="4175280"/>
          </a:xfrm>
          <a:prstGeom prst="rect">
            <a:avLst/>
          </a:prstGeom>
          <a:noFill/>
          <a:ln>
            <a:noFill/>
          </a:ln>
        </p:spPr>
        <p:txBody>
          <a:bodyPr lIns="0" rIns="0"/>
          <a:p>
            <a:pPr algn="just">
              <a:lnSpc>
                <a:spcPct val="100000"/>
              </a:lnSpc>
              <a:buFont typeface="Calibri"/>
              <a:buChar char=" 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  </a:t>
            </a: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Coleção de práticas com princípios e valores que podem ser aplicados por profissionais de software no dia-a-dia. Não define procedimentos detalhados de como criar um modelo e sim dá orientações de como modelar poderá ser mais efetivo.</a:t>
            </a:r>
            <a:endParaRPr/>
          </a:p>
          <a:p>
            <a:pPr algn="just">
              <a:lnSpc>
                <a:spcPct val="100000"/>
              </a:lnSpc>
              <a:buFont typeface="Calibri Light"/>
              <a:buAutoNum type="arabicPeriod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O objeto principal de um software de um projeto de software é o próprio software e não um grande conjunto de documentações sobre ele.</a:t>
            </a:r>
            <a:endParaRPr/>
          </a:p>
          <a:p>
            <a:pPr algn="just">
              <a:lnSpc>
                <a:spcPct val="100000"/>
              </a:lnSpc>
              <a:buFont typeface="Calibri Light"/>
              <a:buAutoNum type="arabicPeriod"/>
            </a:pPr>
            <a:r>
              <a:rPr lang="pt-BR" sz="2000" strike="noStrike">
                <a:solidFill>
                  <a:srgbClr val="404040"/>
                </a:solidFill>
                <a:latin typeface="Tahoma"/>
                <a:ea typeface="Tahoma"/>
              </a:rPr>
              <a:t>Um artefato é feito para permitir a comunicação entre a equipe e permitir a discussão e aperfeiçoamento do produto. Então se um artefato não está passando informações úteis ao projeto, ele não cumpre seu objetivo.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Application>LibreOffice/4.4.4.3$Windows_x86 LibreOffice_project/2c39ebcf046445232b798108aa8a7e7d89552ea8</Application>
  <Paragraphs>151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2015-11-04T17:22:13Z</dcterms:created>
  <dc:creator>Flucas</dc:creator>
  <dc:language>pt-BR</dc:language>
  <dcterms:modified xsi:type="dcterms:W3CDTF">2015-12-03T19:35:20Z</dcterms:modified>
  <cp:revision>38</cp:revision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18</vt:i4>
  </property>
</Properties>
</file>