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2">
                <a:alpha val="9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A28B1-D878-41BA-8CD9-F0CAA201E6D3}" type="datetimeFigureOut">
              <a:rPr lang="pt-BR" smtClean="0"/>
              <a:t>21/10/2015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6AE0F-823E-446C-B4F8-D6B332D11A48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ckinsey.com/Insights/MGI/Research/Technology_and_Innovation/Big_data_The_next_frontier_for_innovation" TargetMode="External"/><Relationship Id="rId3" Type="http://schemas.openxmlformats.org/officeDocument/2006/relationships/hyperlink" Target="http://www.edge.org/conversation/reinventing-society-in-the-wake-of-big-data" TargetMode="External"/><Relationship Id="rId7" Type="http://schemas.openxmlformats.org/officeDocument/2006/relationships/hyperlink" Target="http://www.insidecounsel.com/2012/09/27/analyzing-data-why-a-bigger-is-better-mentality-ma" TargetMode="External"/><Relationship Id="rId2" Type="http://schemas.openxmlformats.org/officeDocument/2006/relationships/hyperlink" Target="http://data.ime.usp.br/sbbd2012/artigos/pdfs/sbbd_min_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rata.oreilly.com/2012/01/what-is-big-data.html" TargetMode="External"/><Relationship Id="rId5" Type="http://schemas.openxmlformats.org/officeDocument/2006/relationships/hyperlink" Target="http://www.ibm.com/software/data/bigdata/" TargetMode="External"/><Relationship Id="rId4" Type="http://schemas.openxmlformats.org/officeDocument/2006/relationships/hyperlink" Target="http://papers.ssrn.com/sol3/papers.cfm?abstract_id=220514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3000395"/>
          </a:xfrm>
        </p:spPr>
        <p:txBody>
          <a:bodyPr/>
          <a:lstStyle/>
          <a:p>
            <a:r>
              <a:rPr lang="pt-BR" sz="4800" dirty="0" smtClean="0"/>
              <a:t>Estrutura de dados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3600" dirty="0" smtClean="0"/>
              <a:t>Big Data</a:t>
            </a:r>
            <a:endParaRPr lang="pt-BR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6400800" cy="1352544"/>
          </a:xfrm>
        </p:spPr>
        <p:txBody>
          <a:bodyPr/>
          <a:lstStyle/>
          <a:p>
            <a:r>
              <a:rPr lang="pt-BR" dirty="0" smtClean="0"/>
              <a:t>João Victor Flores da Cunha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Salários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b="1" dirty="0"/>
              <a:t/>
            </a:r>
            <a:br>
              <a:rPr lang="pt-BR" b="1" dirty="0"/>
            </a:br>
            <a:r>
              <a:rPr lang="pt-BR" b="1" dirty="0"/>
              <a:t>DBA (administrador de banco de dados):</a:t>
            </a:r>
            <a:r>
              <a:rPr lang="pt-BR" dirty="0"/>
              <a:t> profissional responsável pela </a:t>
            </a:r>
            <a:r>
              <a:rPr lang="pt-BR" dirty="0" err="1"/>
              <a:t>infraestrutura</a:t>
            </a:r>
            <a:r>
              <a:rPr lang="pt-BR" dirty="0"/>
              <a:t> e planejamento de um banco de dados. Um DBA júnior com conhecimentos gerais de banco de dados e linguagens SQL ganha um salário de cerca de </a:t>
            </a:r>
            <a:r>
              <a:rPr lang="pt-BR" b="1" dirty="0"/>
              <a:t>R$6 mil</a:t>
            </a:r>
            <a:r>
              <a:rPr lang="pt-BR" dirty="0"/>
              <a:t>.</a:t>
            </a:r>
          </a:p>
          <a:p>
            <a:r>
              <a:rPr lang="pt-BR" b="1" dirty="0" err="1"/>
              <a:t>ADs</a:t>
            </a:r>
            <a:r>
              <a:rPr lang="pt-BR" b="1" dirty="0"/>
              <a:t> (administradores de dados):</a:t>
            </a:r>
            <a:r>
              <a:rPr lang="pt-BR" dirty="0"/>
              <a:t> colaboradores que pensam na </a:t>
            </a:r>
            <a:r>
              <a:rPr lang="pt-BR" dirty="0" err="1"/>
              <a:t>infraestrutura</a:t>
            </a:r>
            <a:r>
              <a:rPr lang="pt-BR" dirty="0"/>
              <a:t> com enfoque nas necessidades de negócios da empresa. Um AD de nível pleno ganha </a:t>
            </a:r>
            <a:r>
              <a:rPr lang="pt-BR" b="1" dirty="0"/>
              <a:t>entre R$8 mil e R$9 mil</a:t>
            </a:r>
            <a:r>
              <a:rPr lang="pt-BR" dirty="0"/>
              <a:t> mensais.</a:t>
            </a:r>
          </a:p>
          <a:p>
            <a:r>
              <a:rPr lang="pt-BR" b="1" dirty="0" err="1"/>
              <a:t>AIs</a:t>
            </a:r>
            <a:r>
              <a:rPr lang="pt-BR" b="1" dirty="0"/>
              <a:t> (arquitetos de informação):</a:t>
            </a:r>
            <a:r>
              <a:rPr lang="pt-BR" dirty="0"/>
              <a:t> profissionais que dominam os aspectos técnicos do Big Data e compreendem a estratégia de negócios da empresa. Pode ganhar entre </a:t>
            </a:r>
            <a:r>
              <a:rPr lang="pt-BR" b="1" dirty="0"/>
              <a:t>R$10 mil e R$12 mil</a:t>
            </a:r>
            <a:r>
              <a:rPr lang="pt-BR" dirty="0"/>
              <a:t> mensais, de acordo com a experiência.</a:t>
            </a:r>
          </a:p>
          <a:p>
            <a:r>
              <a:rPr lang="pt-BR" b="1" dirty="0"/>
              <a:t>Cientista de dados:</a:t>
            </a:r>
            <a:r>
              <a:rPr lang="pt-BR" dirty="0"/>
              <a:t> profissional de nível sênior e conhecimentos avançados em matemática, algoritmos e gráficos e que consegue analisar os padrões de dados, com vasta experiência e visão de mercado. Um cientista de dados pode ganhar até </a:t>
            </a:r>
            <a:r>
              <a:rPr lang="pt-BR" b="1" dirty="0"/>
              <a:t>R$15 mil</a:t>
            </a:r>
            <a:r>
              <a:rPr lang="pt-BR" dirty="0"/>
              <a:t> mensais.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pt-BR" sz="6000" dirty="0"/>
              <a:t>Finalizando</a:t>
            </a:r>
            <a:br>
              <a:rPr lang="pt-BR" sz="6000" dirty="0"/>
            </a:br>
            <a:endParaRPr lang="pt-BR" sz="6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O fato é que a </a:t>
            </a:r>
            <a:r>
              <a:rPr lang="pt-BR" dirty="0" err="1"/>
              <a:t>ideia</a:t>
            </a:r>
            <a:r>
              <a:rPr lang="pt-BR" dirty="0"/>
              <a:t> de Big Data reflete um cenário real: há, cada vez mais, volumes de dados gigantescos e que, portanto, exigem uma abordagem capaz de aproveitá-los ao máximo. Apenas para dar uma noção deste desafio, a IBM divulgou no final de 2012 que, de acordo com as suas estimativas, 90% dos dados disponíveis no mundo foram gerados apenas nos dois anos anteriores. Até o final de 2015, este volume todo terá aumentado pelo menos duas vezes. Diante deste ponto de vista, é um tanto precipitado encarar a expressão "Big Data" como uma mero "termo da moda".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Bibliografia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hlinkClick r:id="rId2"/>
              </a:rPr>
              <a:t>data.</a:t>
            </a:r>
            <a:r>
              <a:rPr lang="pt-BR" dirty="0" err="1">
                <a:hlinkClick r:id="rId2"/>
              </a:rPr>
              <a:t>ime</a:t>
            </a:r>
            <a:r>
              <a:rPr lang="pt-BR" dirty="0">
                <a:hlinkClick r:id="rId2"/>
              </a:rPr>
              <a:t>.</a:t>
            </a:r>
            <a:r>
              <a:rPr lang="pt-BR" dirty="0" err="1">
                <a:hlinkClick r:id="rId2"/>
              </a:rPr>
              <a:t>usp</a:t>
            </a:r>
            <a:r>
              <a:rPr lang="pt-BR" dirty="0">
                <a:hlinkClick r:id="rId2"/>
              </a:rPr>
              <a:t>.</a:t>
            </a:r>
            <a:r>
              <a:rPr lang="pt-BR" dirty="0" err="1">
                <a:hlinkClick r:id="rId2"/>
              </a:rPr>
              <a:t>br</a:t>
            </a:r>
            <a:r>
              <a:rPr lang="pt-BR" dirty="0">
                <a:hlinkClick r:id="rId2"/>
              </a:rPr>
              <a:t>/.../min_01.pdf</a:t>
            </a:r>
            <a:r>
              <a:rPr lang="pt-BR" dirty="0"/>
              <a:t>;</a:t>
            </a:r>
          </a:p>
          <a:p>
            <a:r>
              <a:rPr lang="pt-BR" dirty="0">
                <a:hlinkClick r:id="rId3"/>
              </a:rPr>
              <a:t>www.edge.org/...big-data</a:t>
            </a:r>
            <a:r>
              <a:rPr lang="pt-BR" dirty="0"/>
              <a:t>;</a:t>
            </a:r>
          </a:p>
          <a:p>
            <a:r>
              <a:rPr lang="pt-BR" dirty="0" err="1">
                <a:hlinkClick r:id="rId4"/>
              </a:rPr>
              <a:t>papers</a:t>
            </a:r>
            <a:r>
              <a:rPr lang="pt-BR" dirty="0">
                <a:hlinkClick r:id="rId4"/>
              </a:rPr>
              <a:t>.ssrn.com/.../2205145</a:t>
            </a:r>
            <a:r>
              <a:rPr lang="pt-BR" dirty="0"/>
              <a:t>;</a:t>
            </a:r>
          </a:p>
          <a:p>
            <a:r>
              <a:rPr lang="pt-BR" dirty="0">
                <a:hlinkClick r:id="rId5"/>
              </a:rPr>
              <a:t>www.ibm.com/software/data/bigdata</a:t>
            </a:r>
            <a:r>
              <a:rPr lang="pt-BR" dirty="0"/>
              <a:t>;</a:t>
            </a:r>
          </a:p>
          <a:p>
            <a:r>
              <a:rPr lang="pt-BR" dirty="0" err="1">
                <a:hlinkClick r:id="rId6"/>
              </a:rPr>
              <a:t>strata</a:t>
            </a:r>
            <a:r>
              <a:rPr lang="pt-BR" dirty="0">
                <a:hlinkClick r:id="rId6"/>
              </a:rPr>
              <a:t>.oreilly.com/.../</a:t>
            </a:r>
            <a:r>
              <a:rPr lang="pt-BR" dirty="0" err="1">
                <a:hlinkClick r:id="rId6"/>
              </a:rPr>
              <a:t>what-is-big</a:t>
            </a:r>
            <a:r>
              <a:rPr lang="pt-BR" dirty="0">
                <a:hlinkClick r:id="rId6"/>
              </a:rPr>
              <a:t>-data.html</a:t>
            </a:r>
            <a:r>
              <a:rPr lang="pt-BR" dirty="0"/>
              <a:t>;</a:t>
            </a:r>
          </a:p>
          <a:p>
            <a:r>
              <a:rPr lang="pt-BR" dirty="0">
                <a:hlinkClick r:id="rId7"/>
              </a:rPr>
              <a:t>www.insidecounsel.com/...</a:t>
            </a:r>
            <a:r>
              <a:rPr lang="pt-BR" dirty="0" err="1">
                <a:hlinkClick r:id="rId7"/>
              </a:rPr>
              <a:t>mentality-ma</a:t>
            </a:r>
            <a:r>
              <a:rPr lang="pt-BR" dirty="0"/>
              <a:t>;</a:t>
            </a:r>
          </a:p>
          <a:p>
            <a:r>
              <a:rPr lang="pt-BR" dirty="0">
                <a:hlinkClick r:id="rId8"/>
              </a:rPr>
              <a:t>www.mckinsey.com/...</a:t>
            </a:r>
            <a:r>
              <a:rPr lang="pt-BR" dirty="0" err="1">
                <a:hlinkClick r:id="rId8"/>
              </a:rPr>
              <a:t>innovation</a:t>
            </a:r>
            <a:r>
              <a:rPr lang="pt-BR" dirty="0"/>
              <a:t>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 Big Data?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Você já parou para pensar na </a:t>
            </a:r>
            <a:r>
              <a:rPr lang="pt-BR" dirty="0" smtClean="0"/>
              <a:t>quantidade de </a:t>
            </a:r>
            <a:r>
              <a:rPr lang="pt-BR" dirty="0"/>
              <a:t>dados que geramos e armazenamos a cada dia? Bancos, companhias aéreas, operadoras de telefonia, serviços de busca on-line e redes varejistas são apenas alguns dos inúmeros exemplos de empresas que convivem diariamente com grandes volumes de informações. Mas apenas ter dados não basta: é importante conseguir e saber usá-los. É aí que o conceito de </a:t>
            </a:r>
            <a:r>
              <a:rPr lang="pt-BR" b="1" dirty="0"/>
              <a:t>Big Data</a:t>
            </a:r>
            <a:r>
              <a:rPr lang="pt-BR" dirty="0"/>
              <a:t> entra em cena.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r>
              <a:rPr lang="pt-BR" dirty="0"/>
              <a:t>A princípio, podemos definir o conceito de Big Data como sendo conjuntos de dados extremamente </a:t>
            </a:r>
            <a:r>
              <a:rPr lang="pt-BR" dirty="0" smtClean="0"/>
              <a:t>amplos;</a:t>
            </a:r>
          </a:p>
          <a:p>
            <a:r>
              <a:rPr lang="pt-BR" dirty="0"/>
              <a:t> Big Data é um nome relativamente recente (ou, ao menos, começou a aparecer na mídia recentemente). Isso significa que somente nos últimos anos é que as empresas descobriram a necessidade de fazer melhor uso de seus grandes bancos de </a:t>
            </a:r>
            <a:r>
              <a:rPr lang="pt-BR" dirty="0" smtClean="0"/>
              <a:t>dados?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Isso é Big Data!!!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 proposta de uma solução de Big Data é a de oferecer uma abordagem ampla no tratamento do aspecto cada vez mais "caótico" dos dados para tornar as referidas aplicações e todas as outras mais eficientes e precisas.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Por que o Big Data é tão importante?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Se olharmos para o que temos agora, já veremos uma grande mudança em relação às décadas anteriores: tomando como base apenas a internet, pense na quantidade de dados que são gerados diariamente somente nas redes sociais; repare na imensa quantidade de sites na </a:t>
            </a:r>
            <a:r>
              <a:rPr lang="pt-BR" dirty="0" smtClean="0"/>
              <a:t>Web</a:t>
            </a:r>
          </a:p>
          <a:p>
            <a:r>
              <a:rPr lang="pt-BR" dirty="0"/>
              <a:t>As tecnologias atuais nos permitiram </a:t>
            </a:r>
            <a:r>
              <a:rPr lang="pt-BR" dirty="0" smtClean="0"/>
              <a:t>aumentar </a:t>
            </a:r>
            <a:r>
              <a:rPr lang="pt-BR" dirty="0"/>
              <a:t>exponencialmente a quantidade de informações no mundo e, agora, empresas, governos e outras instituições precisam saber lidar com esta "explosão" de dados</a:t>
            </a:r>
            <a:r>
              <a:rPr lang="pt-BR" dirty="0" smtClean="0"/>
              <a:t>.</a:t>
            </a:r>
          </a:p>
          <a:p>
            <a:r>
              <a:rPr lang="pt-BR" dirty="0" smtClean="0"/>
              <a:t> </a:t>
            </a:r>
            <a:r>
              <a:rPr lang="pt-BR" dirty="0"/>
              <a:t>O Big Data se propõe a ajudar nesta tarefa, uma vez que as ferramentas computacionais usadas até então para gestão de dados, por si só, já não podem fazê-lo satisfatoriamente.</a:t>
            </a:r>
            <a:endParaRPr lang="pt-BR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Os cinco </a:t>
            </a:r>
            <a:r>
              <a:rPr lang="pt-BR" dirty="0" err="1" smtClean="0"/>
              <a:t>V’s</a:t>
            </a:r>
            <a:r>
              <a:rPr lang="pt-BR" dirty="0" smtClean="0"/>
              <a:t> do Big Data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b="1" dirty="0" err="1" smtClean="0"/>
              <a:t>Velocidade-</a:t>
            </a:r>
            <a:r>
              <a:rPr lang="pt-BR" dirty="0" err="1"/>
              <a:t>Para</a:t>
            </a:r>
            <a:r>
              <a:rPr lang="pt-BR" dirty="0"/>
              <a:t> dar conta de determinados problemas, o tratamento dos </a:t>
            </a:r>
            <a:r>
              <a:rPr lang="pt-BR" dirty="0" smtClean="0"/>
              <a:t>dados deve </a:t>
            </a:r>
            <a:r>
              <a:rPr lang="pt-BR" dirty="0"/>
              <a:t>ser feito em tempo hábil - muitas vezes em tempo real. Se o tamanho do banco de dados for um fator limitante, o negócio pode ser </a:t>
            </a:r>
            <a:r>
              <a:rPr lang="pt-BR" dirty="0" smtClean="0"/>
              <a:t>prejudicado</a:t>
            </a:r>
          </a:p>
          <a:p>
            <a:r>
              <a:rPr lang="pt-BR" b="1" dirty="0" err="1" smtClean="0"/>
              <a:t>Variedade-</a:t>
            </a:r>
            <a:r>
              <a:rPr lang="pt-BR" dirty="0" err="1"/>
              <a:t>Os</a:t>
            </a:r>
            <a:r>
              <a:rPr lang="pt-BR" dirty="0"/>
              <a:t> volume de dados que temos hoje são </a:t>
            </a:r>
            <a:r>
              <a:rPr lang="pt-BR" dirty="0" err="1"/>
              <a:t>consequência</a:t>
            </a:r>
            <a:r>
              <a:rPr lang="pt-BR" dirty="0"/>
              <a:t> também da diversidade de informações. Temos dados em formato estruturados, isto é, armazenados em bancos como </a:t>
            </a:r>
            <a:r>
              <a:rPr lang="pt-BR" dirty="0" err="1"/>
              <a:t>PostgreSQL</a:t>
            </a:r>
            <a:r>
              <a:rPr lang="pt-BR" dirty="0"/>
              <a:t> e Oracle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endParaRPr lang="pt-BR" b="1" dirty="0"/>
          </a:p>
          <a:p>
            <a:r>
              <a:rPr lang="pt-BR" b="1" dirty="0" err="1" smtClean="0"/>
              <a:t>Volume-</a:t>
            </a:r>
            <a:r>
              <a:rPr lang="pt-BR" dirty="0" err="1"/>
              <a:t>Estamos</a:t>
            </a:r>
            <a:r>
              <a:rPr lang="pt-BR" dirty="0"/>
              <a:t> falando de quantidades de dados realmente grandes, que crescem exponencialmente e que, não raramente, são subutilizados justamente por estarem nestas condições.</a:t>
            </a:r>
            <a:endParaRPr lang="pt-BR" b="1" dirty="0" smtClean="0"/>
          </a:p>
          <a:p>
            <a:r>
              <a:rPr lang="pt-BR" b="1" dirty="0" smtClean="0"/>
              <a:t>veracidade</a:t>
            </a:r>
            <a:r>
              <a:rPr lang="pt-BR" dirty="0"/>
              <a:t> </a:t>
            </a:r>
            <a:r>
              <a:rPr lang="pt-BR" dirty="0" smtClean="0"/>
              <a:t>-</a:t>
            </a:r>
            <a:r>
              <a:rPr lang="pt-BR" dirty="0"/>
              <a:t> É necessário que haja processos que garantam o máximo possível a consistência dos </a:t>
            </a:r>
            <a:r>
              <a:rPr lang="pt-BR" dirty="0" smtClean="0"/>
              <a:t>dados;</a:t>
            </a:r>
          </a:p>
          <a:p>
            <a:r>
              <a:rPr lang="pt-BR" b="1" dirty="0" smtClean="0"/>
              <a:t>Valor-</a:t>
            </a:r>
            <a:r>
              <a:rPr lang="pt-BR" dirty="0"/>
              <a:t>Informação não é só poder, informação também é patrimônio.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Soluções do Big Data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/>
              <a:t>Além de lidar com volumes extremamente grandes de dados dos mais variados tipos, soluções de Big Data também precisam trabalhar com distribuição de processamento e </a:t>
            </a:r>
            <a:r>
              <a:rPr lang="pt-BR" i="1" dirty="0"/>
              <a:t>elasticidade</a:t>
            </a:r>
            <a:r>
              <a:rPr lang="pt-BR" dirty="0"/>
              <a:t>, isto é, suportar aplicações com volumes de dados que crescem substancialmente em pouco tempo</a:t>
            </a:r>
            <a:r>
              <a:rPr lang="pt-BR" dirty="0" smtClean="0"/>
              <a:t>.</a:t>
            </a:r>
          </a:p>
          <a:p>
            <a:r>
              <a:rPr lang="pt-BR" dirty="0"/>
              <a:t>O problema é que os bancos de dados "tradicionais", especialmente aqueles que exploram o modelo relacional, como o </a:t>
            </a:r>
            <a:r>
              <a:rPr lang="pt-BR" dirty="0" err="1"/>
              <a:t>MySQL</a:t>
            </a:r>
            <a:r>
              <a:rPr lang="pt-BR" dirty="0"/>
              <a:t>, o </a:t>
            </a:r>
            <a:r>
              <a:rPr lang="pt-BR" dirty="0" err="1"/>
              <a:t>PostgreSQL</a:t>
            </a:r>
            <a:r>
              <a:rPr lang="pt-BR" dirty="0"/>
              <a:t> e o Oracle, não se mostram adequados a estes requisitos, já que são menos flexíveis.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é </a:t>
            </a:r>
            <a:r>
              <a:rPr lang="pt-BR" dirty="0" err="1" smtClean="0"/>
              <a:t>Hadoop</a:t>
            </a:r>
            <a:r>
              <a:rPr lang="pt-BR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5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O </a:t>
            </a:r>
            <a:r>
              <a:rPr lang="pt-BR" b="1" dirty="0" err="1"/>
              <a:t>Hadoop</a:t>
            </a:r>
            <a:r>
              <a:rPr lang="pt-BR" dirty="0"/>
              <a:t> é uma </a:t>
            </a:r>
            <a:r>
              <a:rPr lang="pt-BR" dirty="0" smtClean="0"/>
              <a:t>plataforma open source</a:t>
            </a:r>
            <a:r>
              <a:rPr lang="pt-BR" dirty="0"/>
              <a:t> desenvolvida especialmente para processamento e análise de grandes volumes de dados, sejam eles estruturados ou não estruturados. O projeto é mantido pela Apache </a:t>
            </a:r>
            <a:r>
              <a:rPr lang="pt-BR" dirty="0" err="1"/>
              <a:t>Foundation</a:t>
            </a:r>
            <a:r>
              <a:rPr lang="pt-BR" dirty="0"/>
              <a:t>, mas conta com a colaboração de várias empresas, como Yahoo!, </a:t>
            </a:r>
            <a:r>
              <a:rPr lang="pt-BR" dirty="0" err="1"/>
              <a:t>Facebook</a:t>
            </a:r>
            <a:r>
              <a:rPr lang="pt-BR" dirty="0"/>
              <a:t>, Google e IBM.</a:t>
            </a:r>
          </a:p>
        </p:txBody>
      </p:sp>
      <p:pic>
        <p:nvPicPr>
          <p:cNvPr id="1026" name="Picture 2" descr="Logotipo do Hadoo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500570"/>
            <a:ext cx="5905500" cy="140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562</Words>
  <Application>Microsoft Office PowerPoint</Application>
  <PresentationFormat>Apresentação na tela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Estrutura de dados Big Data</vt:lpstr>
      <vt:lpstr>O que é Big Data?</vt:lpstr>
      <vt:lpstr>Slide 3</vt:lpstr>
      <vt:lpstr>Isso é Big Data!!!</vt:lpstr>
      <vt:lpstr>Por que o Big Data é tão importante?</vt:lpstr>
      <vt:lpstr>Os cinco V’s do Big Data</vt:lpstr>
      <vt:lpstr>Slide 7</vt:lpstr>
      <vt:lpstr>Soluções do Big Data</vt:lpstr>
      <vt:lpstr>O que é Hadoop?</vt:lpstr>
      <vt:lpstr>Salários</vt:lpstr>
      <vt:lpstr>Finalizando 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Estrutura de dados Big Data</dc:title>
  <dc:creator>User</dc:creator>
  <cp:lastModifiedBy>User</cp:lastModifiedBy>
  <cp:revision>5</cp:revision>
  <dcterms:created xsi:type="dcterms:W3CDTF">2015-10-21T20:08:57Z</dcterms:created>
  <dcterms:modified xsi:type="dcterms:W3CDTF">2015-10-21T20:57:46Z</dcterms:modified>
</cp:coreProperties>
</file>