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4"/>
  </p:notesMasterIdLst>
  <p:handoutMasterIdLst>
    <p:handoutMasterId r:id="rId55"/>
  </p:handoutMasterIdLst>
  <p:sldIdLst>
    <p:sldId id="256" r:id="rId3"/>
    <p:sldId id="278" r:id="rId4"/>
    <p:sldId id="279" r:id="rId5"/>
    <p:sldId id="276" r:id="rId6"/>
    <p:sldId id="277" r:id="rId7"/>
    <p:sldId id="280" r:id="rId8"/>
    <p:sldId id="281" r:id="rId9"/>
    <p:sldId id="287" r:id="rId10"/>
    <p:sldId id="282" r:id="rId11"/>
    <p:sldId id="283" r:id="rId12"/>
    <p:sldId id="284" r:id="rId13"/>
    <p:sldId id="285" r:id="rId14"/>
    <p:sldId id="286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9" r:id="rId26"/>
    <p:sldId id="298" r:id="rId27"/>
    <p:sldId id="300" r:id="rId28"/>
    <p:sldId id="301" r:id="rId29"/>
    <p:sldId id="302" r:id="rId30"/>
    <p:sldId id="304" r:id="rId31"/>
    <p:sldId id="303" r:id="rId32"/>
    <p:sldId id="305" r:id="rId33"/>
    <p:sldId id="306" r:id="rId34"/>
    <p:sldId id="307" r:id="rId35"/>
    <p:sldId id="308" r:id="rId36"/>
    <p:sldId id="309" r:id="rId37"/>
    <p:sldId id="317" r:id="rId38"/>
    <p:sldId id="310" r:id="rId39"/>
    <p:sldId id="315" r:id="rId40"/>
    <p:sldId id="312" r:id="rId41"/>
    <p:sldId id="314" r:id="rId42"/>
    <p:sldId id="313" r:id="rId43"/>
    <p:sldId id="318" r:id="rId44"/>
    <p:sldId id="319" r:id="rId45"/>
    <p:sldId id="320" r:id="rId46"/>
    <p:sldId id="329" r:id="rId47"/>
    <p:sldId id="328" r:id="rId48"/>
    <p:sldId id="327" r:id="rId49"/>
    <p:sldId id="326" r:id="rId50"/>
    <p:sldId id="325" r:id="rId51"/>
    <p:sldId id="324" r:id="rId52"/>
    <p:sldId id="323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3" autoAdjust="0"/>
    <p:restoredTop sz="94660"/>
  </p:normalViewPr>
  <p:slideViewPr>
    <p:cSldViewPr>
      <p:cViewPr varScale="1">
        <p:scale>
          <a:sx n="73" d="100"/>
          <a:sy n="73" d="100"/>
        </p:scale>
        <p:origin x="4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200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37C606-DC70-4247-A96E-3D41C0440B87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C753755-AEBF-42DA-9D46-54AE4A9B98B1}">
      <dgm:prSet phldrT="[Texto]"/>
      <dgm:spPr/>
      <dgm:t>
        <a:bodyPr/>
        <a:lstStyle/>
        <a:p>
          <a:r>
            <a:rPr lang="pt-BR" dirty="0" smtClean="0"/>
            <a:t>Camada de Apresentação</a:t>
          </a:r>
          <a:endParaRPr lang="pt-BR" dirty="0"/>
        </a:p>
      </dgm:t>
    </dgm:pt>
    <dgm:pt modelId="{95B8B296-39A7-432A-BBB8-ACB1C9F0DAC9}" type="parTrans" cxnId="{76ACF040-EA4F-4D4C-BBC6-18170452E489}">
      <dgm:prSet/>
      <dgm:spPr/>
      <dgm:t>
        <a:bodyPr/>
        <a:lstStyle/>
        <a:p>
          <a:endParaRPr lang="pt-BR"/>
        </a:p>
      </dgm:t>
    </dgm:pt>
    <dgm:pt modelId="{0EC2AACE-D699-4777-B4C1-64B323F1A056}" type="sibTrans" cxnId="{76ACF040-EA4F-4D4C-BBC6-18170452E489}">
      <dgm:prSet/>
      <dgm:spPr/>
      <dgm:t>
        <a:bodyPr/>
        <a:lstStyle/>
        <a:p>
          <a:endParaRPr lang="pt-BR"/>
        </a:p>
      </dgm:t>
    </dgm:pt>
    <dgm:pt modelId="{62AEFADC-9092-4BB6-8C72-59C5342C3E9E}">
      <dgm:prSet phldrT="[Texto]"/>
      <dgm:spPr/>
      <dgm:t>
        <a:bodyPr/>
        <a:lstStyle/>
        <a:p>
          <a:r>
            <a:rPr lang="pt-BR" dirty="0" smtClean="0"/>
            <a:t>Camada de Negócio</a:t>
          </a:r>
          <a:endParaRPr lang="pt-BR" dirty="0"/>
        </a:p>
      </dgm:t>
    </dgm:pt>
    <dgm:pt modelId="{3712A520-A8EE-4A4A-A0F6-4AD6C6F952FB}" type="parTrans" cxnId="{7E7F9EA4-79B5-4F77-B820-D2707C86F9E0}">
      <dgm:prSet/>
      <dgm:spPr/>
      <dgm:t>
        <a:bodyPr/>
        <a:lstStyle/>
        <a:p>
          <a:endParaRPr lang="pt-BR"/>
        </a:p>
      </dgm:t>
    </dgm:pt>
    <dgm:pt modelId="{DB663015-89ED-45B3-9D3A-A5AF75DE15F9}" type="sibTrans" cxnId="{7E7F9EA4-79B5-4F77-B820-D2707C86F9E0}">
      <dgm:prSet/>
      <dgm:spPr/>
      <dgm:t>
        <a:bodyPr/>
        <a:lstStyle/>
        <a:p>
          <a:endParaRPr lang="pt-BR"/>
        </a:p>
      </dgm:t>
    </dgm:pt>
    <dgm:pt modelId="{FB5ADF97-CD2E-458C-BAEB-8E202B06A4E5}">
      <dgm:prSet phldrT="[Texto]"/>
      <dgm:spPr/>
      <dgm:t>
        <a:bodyPr/>
        <a:lstStyle/>
        <a:p>
          <a:r>
            <a:rPr lang="pt-BR" dirty="0" smtClean="0"/>
            <a:t>Camada de Dados</a:t>
          </a:r>
          <a:endParaRPr lang="pt-BR" dirty="0"/>
        </a:p>
      </dgm:t>
    </dgm:pt>
    <dgm:pt modelId="{647B3077-0AD8-418A-9E4F-CCB9256751CE}" type="parTrans" cxnId="{9A3FB8E5-E109-47DC-9965-D225A907F2CC}">
      <dgm:prSet/>
      <dgm:spPr/>
      <dgm:t>
        <a:bodyPr/>
        <a:lstStyle/>
        <a:p>
          <a:endParaRPr lang="pt-BR"/>
        </a:p>
      </dgm:t>
    </dgm:pt>
    <dgm:pt modelId="{90A8960F-265E-42A8-A34A-2DFC27EB4ADF}" type="sibTrans" cxnId="{9A3FB8E5-E109-47DC-9965-D225A907F2CC}">
      <dgm:prSet/>
      <dgm:spPr/>
      <dgm:t>
        <a:bodyPr/>
        <a:lstStyle/>
        <a:p>
          <a:endParaRPr lang="pt-BR"/>
        </a:p>
      </dgm:t>
    </dgm:pt>
    <dgm:pt modelId="{02B554A6-065D-4602-AA95-97E3DA51841E}" type="pres">
      <dgm:prSet presAssocID="{CE37C606-DC70-4247-A96E-3D41C0440B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5801DEF-7414-43F8-9B97-52A4AA4C8119}" type="pres">
      <dgm:prSet presAssocID="{FB5ADF97-CD2E-458C-BAEB-8E202B06A4E5}" presName="boxAndChildren" presStyleCnt="0"/>
      <dgm:spPr/>
    </dgm:pt>
    <dgm:pt modelId="{3E2BE7C9-C3E7-4AAA-8727-260A89AA9102}" type="pres">
      <dgm:prSet presAssocID="{FB5ADF97-CD2E-458C-BAEB-8E202B06A4E5}" presName="parentTextBox" presStyleLbl="node1" presStyleIdx="0" presStyleCnt="3"/>
      <dgm:spPr/>
      <dgm:t>
        <a:bodyPr/>
        <a:lstStyle/>
        <a:p>
          <a:endParaRPr lang="pt-BR"/>
        </a:p>
      </dgm:t>
    </dgm:pt>
    <dgm:pt modelId="{637F9A3D-B597-4DB3-8AC7-946E9BFE2E75}" type="pres">
      <dgm:prSet presAssocID="{DB663015-89ED-45B3-9D3A-A5AF75DE15F9}" presName="sp" presStyleCnt="0"/>
      <dgm:spPr/>
    </dgm:pt>
    <dgm:pt modelId="{A818DB7E-78AC-40C4-B358-5AD18FB1708D}" type="pres">
      <dgm:prSet presAssocID="{62AEFADC-9092-4BB6-8C72-59C5342C3E9E}" presName="arrowAndChildren" presStyleCnt="0"/>
      <dgm:spPr/>
    </dgm:pt>
    <dgm:pt modelId="{B7D8971C-2B55-40CE-A5C4-C3EBBD67F25C}" type="pres">
      <dgm:prSet presAssocID="{62AEFADC-9092-4BB6-8C72-59C5342C3E9E}" presName="parentTextArrow" presStyleLbl="node1" presStyleIdx="1" presStyleCnt="3"/>
      <dgm:spPr/>
      <dgm:t>
        <a:bodyPr/>
        <a:lstStyle/>
        <a:p>
          <a:endParaRPr lang="pt-BR"/>
        </a:p>
      </dgm:t>
    </dgm:pt>
    <dgm:pt modelId="{BEEC4843-8DF2-4FF5-B1CF-598B1C591B1F}" type="pres">
      <dgm:prSet presAssocID="{0EC2AACE-D699-4777-B4C1-64B323F1A056}" presName="sp" presStyleCnt="0"/>
      <dgm:spPr/>
    </dgm:pt>
    <dgm:pt modelId="{F7E7DA04-78F6-46B8-9F4C-C4AAF9EDCEB8}" type="pres">
      <dgm:prSet presAssocID="{CC753755-AEBF-42DA-9D46-54AE4A9B98B1}" presName="arrowAndChildren" presStyleCnt="0"/>
      <dgm:spPr/>
    </dgm:pt>
    <dgm:pt modelId="{0C65E743-AE14-4463-AFB2-C75CD9D7BACA}" type="pres">
      <dgm:prSet presAssocID="{CC753755-AEBF-42DA-9D46-54AE4A9B98B1}" presName="parentTextArrow" presStyleLbl="node1" presStyleIdx="2" presStyleCnt="3" custLinFactNeighborX="-12443" custLinFactNeighborY="-10745"/>
      <dgm:spPr/>
      <dgm:t>
        <a:bodyPr/>
        <a:lstStyle/>
        <a:p>
          <a:endParaRPr lang="pt-BR"/>
        </a:p>
      </dgm:t>
    </dgm:pt>
  </dgm:ptLst>
  <dgm:cxnLst>
    <dgm:cxn modelId="{B1CCC581-C290-4783-A228-EF4920BDFA2C}" type="presOf" srcId="{CE37C606-DC70-4247-A96E-3D41C0440B87}" destId="{02B554A6-065D-4602-AA95-97E3DA51841E}" srcOrd="0" destOrd="0" presId="urn:microsoft.com/office/officeart/2005/8/layout/process4"/>
    <dgm:cxn modelId="{76ACF040-EA4F-4D4C-BBC6-18170452E489}" srcId="{CE37C606-DC70-4247-A96E-3D41C0440B87}" destId="{CC753755-AEBF-42DA-9D46-54AE4A9B98B1}" srcOrd="0" destOrd="0" parTransId="{95B8B296-39A7-432A-BBB8-ACB1C9F0DAC9}" sibTransId="{0EC2AACE-D699-4777-B4C1-64B323F1A056}"/>
    <dgm:cxn modelId="{3A9ECE18-F8B4-4BA4-AC05-6A857F3872E6}" type="presOf" srcId="{CC753755-AEBF-42DA-9D46-54AE4A9B98B1}" destId="{0C65E743-AE14-4463-AFB2-C75CD9D7BACA}" srcOrd="0" destOrd="0" presId="urn:microsoft.com/office/officeart/2005/8/layout/process4"/>
    <dgm:cxn modelId="{BBA1D511-6E0B-44BE-8877-F142E5A29F16}" type="presOf" srcId="{62AEFADC-9092-4BB6-8C72-59C5342C3E9E}" destId="{B7D8971C-2B55-40CE-A5C4-C3EBBD67F25C}" srcOrd="0" destOrd="0" presId="urn:microsoft.com/office/officeart/2005/8/layout/process4"/>
    <dgm:cxn modelId="{9A3FB8E5-E109-47DC-9965-D225A907F2CC}" srcId="{CE37C606-DC70-4247-A96E-3D41C0440B87}" destId="{FB5ADF97-CD2E-458C-BAEB-8E202B06A4E5}" srcOrd="2" destOrd="0" parTransId="{647B3077-0AD8-418A-9E4F-CCB9256751CE}" sibTransId="{90A8960F-265E-42A8-A34A-2DFC27EB4ADF}"/>
    <dgm:cxn modelId="{7E7F9EA4-79B5-4F77-B820-D2707C86F9E0}" srcId="{CE37C606-DC70-4247-A96E-3D41C0440B87}" destId="{62AEFADC-9092-4BB6-8C72-59C5342C3E9E}" srcOrd="1" destOrd="0" parTransId="{3712A520-A8EE-4A4A-A0F6-4AD6C6F952FB}" sibTransId="{DB663015-89ED-45B3-9D3A-A5AF75DE15F9}"/>
    <dgm:cxn modelId="{75DE2045-6EDF-48C1-A13D-98478DC23EE1}" type="presOf" srcId="{FB5ADF97-CD2E-458C-BAEB-8E202B06A4E5}" destId="{3E2BE7C9-C3E7-4AAA-8727-260A89AA9102}" srcOrd="0" destOrd="0" presId="urn:microsoft.com/office/officeart/2005/8/layout/process4"/>
    <dgm:cxn modelId="{AB4B2A0F-1F00-4EBD-A540-7AA757B65D1E}" type="presParOf" srcId="{02B554A6-065D-4602-AA95-97E3DA51841E}" destId="{E5801DEF-7414-43F8-9B97-52A4AA4C8119}" srcOrd="0" destOrd="0" presId="urn:microsoft.com/office/officeart/2005/8/layout/process4"/>
    <dgm:cxn modelId="{84E58996-4A0B-44E4-9950-BCC51C539260}" type="presParOf" srcId="{E5801DEF-7414-43F8-9B97-52A4AA4C8119}" destId="{3E2BE7C9-C3E7-4AAA-8727-260A89AA9102}" srcOrd="0" destOrd="0" presId="urn:microsoft.com/office/officeart/2005/8/layout/process4"/>
    <dgm:cxn modelId="{36B34463-5ECB-40D4-BB11-5891B8CC597D}" type="presParOf" srcId="{02B554A6-065D-4602-AA95-97E3DA51841E}" destId="{637F9A3D-B597-4DB3-8AC7-946E9BFE2E75}" srcOrd="1" destOrd="0" presId="urn:microsoft.com/office/officeart/2005/8/layout/process4"/>
    <dgm:cxn modelId="{9807AD9F-7F4B-4111-A09A-C3B82D2653D7}" type="presParOf" srcId="{02B554A6-065D-4602-AA95-97E3DA51841E}" destId="{A818DB7E-78AC-40C4-B358-5AD18FB1708D}" srcOrd="2" destOrd="0" presId="urn:microsoft.com/office/officeart/2005/8/layout/process4"/>
    <dgm:cxn modelId="{105D9C15-0228-4712-AE01-4D6E30215CB5}" type="presParOf" srcId="{A818DB7E-78AC-40C4-B358-5AD18FB1708D}" destId="{B7D8971C-2B55-40CE-A5C4-C3EBBD67F25C}" srcOrd="0" destOrd="0" presId="urn:microsoft.com/office/officeart/2005/8/layout/process4"/>
    <dgm:cxn modelId="{AFD4F1B2-8722-4DBA-B45A-181600E9E959}" type="presParOf" srcId="{02B554A6-065D-4602-AA95-97E3DA51841E}" destId="{BEEC4843-8DF2-4FF5-B1CF-598B1C591B1F}" srcOrd="3" destOrd="0" presId="urn:microsoft.com/office/officeart/2005/8/layout/process4"/>
    <dgm:cxn modelId="{CA41400F-8533-4FFB-B1CC-FEF57191779A}" type="presParOf" srcId="{02B554A6-065D-4602-AA95-97E3DA51841E}" destId="{F7E7DA04-78F6-46B8-9F4C-C4AAF9EDCEB8}" srcOrd="4" destOrd="0" presId="urn:microsoft.com/office/officeart/2005/8/layout/process4"/>
    <dgm:cxn modelId="{426700B3-BC99-4BF9-8FE3-2B92384B54C3}" type="presParOf" srcId="{F7E7DA04-78F6-46B8-9F4C-C4AAF9EDCEB8}" destId="{0C65E743-AE14-4463-AFB2-C75CD9D7BAC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BE7C9-C3E7-4AAA-8727-260A89AA9102}">
      <dsp:nvSpPr>
        <dsp:cNvPr id="0" name=""/>
        <dsp:cNvSpPr/>
      </dsp:nvSpPr>
      <dsp:spPr>
        <a:xfrm>
          <a:off x="0" y="3079490"/>
          <a:ext cx="6136456" cy="10107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kern="1200" dirty="0" smtClean="0"/>
            <a:t>Camada de Dados</a:t>
          </a:r>
          <a:endParaRPr lang="pt-BR" sz="3500" kern="1200" dirty="0"/>
        </a:p>
      </dsp:txBody>
      <dsp:txXfrm>
        <a:off x="0" y="3079490"/>
        <a:ext cx="6136456" cy="1010757"/>
      </dsp:txXfrm>
    </dsp:sp>
    <dsp:sp modelId="{B7D8971C-2B55-40CE-A5C4-C3EBBD67F25C}">
      <dsp:nvSpPr>
        <dsp:cNvPr id="0" name=""/>
        <dsp:cNvSpPr/>
      </dsp:nvSpPr>
      <dsp:spPr>
        <a:xfrm rot="10800000">
          <a:off x="0" y="1540106"/>
          <a:ext cx="6136456" cy="155454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kern="1200" dirty="0" smtClean="0"/>
            <a:t>Camada de Negócio</a:t>
          </a:r>
          <a:endParaRPr lang="pt-BR" sz="3500" kern="1200" dirty="0"/>
        </a:p>
      </dsp:txBody>
      <dsp:txXfrm rot="10800000">
        <a:off x="0" y="1540106"/>
        <a:ext cx="6136456" cy="1010097"/>
      </dsp:txXfrm>
    </dsp:sp>
    <dsp:sp modelId="{0C65E743-AE14-4463-AFB2-C75CD9D7BACA}">
      <dsp:nvSpPr>
        <dsp:cNvPr id="0" name=""/>
        <dsp:cNvSpPr/>
      </dsp:nvSpPr>
      <dsp:spPr>
        <a:xfrm rot="10800000">
          <a:off x="0" y="0"/>
          <a:ext cx="6136456" cy="155454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kern="1200" dirty="0" smtClean="0"/>
            <a:t>Camada de Apresentação</a:t>
          </a:r>
          <a:endParaRPr lang="pt-BR" sz="3500" kern="1200" dirty="0"/>
        </a:p>
      </dsp:txBody>
      <dsp:txXfrm rot="10800000">
        <a:off x="0" y="0"/>
        <a:ext cx="6136456" cy="1010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 bwMode="gray">
          <a:xfrm>
            <a:off x="-1588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/>
          <p:cNvSpPr/>
          <p:nvPr userDrawn="1"/>
        </p:nvSpPr>
        <p:spPr bwMode="black">
          <a:xfrm>
            <a:off x="-1588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7048" y="457200"/>
            <a:ext cx="91440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Autofit/>
          </a:bodyPr>
          <a:lstStyle>
            <a:lvl1pPr>
              <a:defRPr sz="3300"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pt-BR" smtClean="0"/>
              <a:t>21/10/2016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pt-BR" smtClean="0"/>
              <a:pPr/>
              <a:t>21/10/2016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1152">
          <p15:clr>
            <a:srgbClr val="F26B43"/>
          </p15:clr>
        </p15:guide>
        <p15:guide id="5" orient="horz" pos="3840">
          <p15:clr>
            <a:srgbClr val="F26B43"/>
          </p15:clr>
        </p15:guide>
        <p15:guide id="6" orient="horz" pos="288">
          <p15:clr>
            <a:srgbClr val="F26B43"/>
          </p15:clr>
        </p15:guide>
        <p15:guide id="7" pos="6720">
          <p15:clr>
            <a:srgbClr val="F26B43"/>
          </p15:clr>
        </p15:guide>
        <p15:guide id="8" pos="960">
          <p15:clr>
            <a:srgbClr val="F26B43"/>
          </p15:clr>
        </p15:guide>
        <p15:guide id="9" pos="672">
          <p15:clr>
            <a:srgbClr val="F26B43"/>
          </p15:clr>
        </p15:guide>
        <p15:guide id="10" pos="70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s://udgwebdev.com/8-motivos-para-estudar-ruby-on-rails" TargetMode="External"/><Relationship Id="rId3" Type="http://schemas.openxmlformats.org/officeDocument/2006/relationships/hyperlink" Target="http://exame.abril.com.br/tecnologia/noticias/10-coisas-que-todo-desenvolvedor-web-deveria-saber-antes-de-comecar/lista" TargetMode="External"/><Relationship Id="rId7" Type="http://schemas.openxmlformats.org/officeDocument/2006/relationships/hyperlink" Target="http://www.devmedia.com.br/introducao-ao-framework-ruby-on-rails/31285" TargetMode="External"/><Relationship Id="rId2" Type="http://schemas.openxmlformats.org/officeDocument/2006/relationships/hyperlink" Target="http://desenvolvimentoparaweb.com/miscelanea/10-dicas-desenvolvedores-web-iniciantes-devem-sabe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cmundo.com.br/programacao/2710-o-que-e-java-.htm" TargetMode="External"/><Relationship Id="rId11" Type="http://schemas.openxmlformats.org/officeDocument/2006/relationships/hyperlink" Target="https://www.oficinadanet.com.br/post/14518-qual-a-linguagem-de-programacao-e-mais-bem-remunerada" TargetMode="External"/><Relationship Id="rId5" Type="http://schemas.openxmlformats.org/officeDocument/2006/relationships/hyperlink" Target="https://www.java.com/pt_BR/download/faq/whatis_java.xml" TargetMode="External"/><Relationship Id="rId10" Type="http://schemas.openxmlformats.org/officeDocument/2006/relationships/hyperlink" Target="http://www.tecmundo.com.br/2862-profissao-programador-web.htm" TargetMode="External"/><Relationship Id="rId4" Type="http://schemas.openxmlformats.org/officeDocument/2006/relationships/hyperlink" Target="http://www.luis.blog.br/desenvolvedor-web-o-que-faz-e-o-que-e-necessario-para-ser-um-web-developer.aspx" TargetMode="External"/><Relationship Id="rId9" Type="http://schemas.openxmlformats.org/officeDocument/2006/relationships/hyperlink" Target="http://wiki.locaweb.com.br/pt-br/O_que_%C3%A9_o_Ruby?_Qual_o_papel_do_Rails?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8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 </a:t>
            </a:r>
            <a:r>
              <a:rPr lang="pt-BR" sz="8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Developer</a:t>
            </a:r>
            <a:endParaRPr lang="pt-BR" sz="8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Informática na Sociedade – Prof. Frederico </a:t>
            </a:r>
            <a:r>
              <a:rPr lang="pt-BR" dirty="0" err="1" smtClean="0"/>
              <a:t>Sauer</a:t>
            </a:r>
            <a:endParaRPr lang="pt-BR" dirty="0" smtClean="0"/>
          </a:p>
          <a:p>
            <a:r>
              <a:rPr lang="pt-BR" dirty="0" smtClean="0"/>
              <a:t>Alunos: Matheus Vidal e Marina Tavares</a:t>
            </a: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endParaRPr lang="pt-BR" sz="3000" i="1" dirty="0" smtClean="0"/>
          </a:p>
          <a:p>
            <a:pPr lvl="0"/>
            <a:r>
              <a:rPr lang="pt-BR" sz="3000" b="1" i="1" dirty="0" err="1"/>
              <a:t>Convention</a:t>
            </a:r>
            <a:r>
              <a:rPr lang="pt-BR" sz="3000" b="1" i="1" dirty="0"/>
              <a:t> over </a:t>
            </a:r>
            <a:r>
              <a:rPr lang="pt-BR" sz="3000" b="1" i="1" dirty="0" err="1"/>
              <a:t>Configuration</a:t>
            </a:r>
            <a:r>
              <a:rPr lang="pt-BR" sz="3000" i="1" dirty="0"/>
              <a:t>: </a:t>
            </a:r>
            <a:r>
              <a:rPr lang="pt-BR" sz="3000" dirty="0"/>
              <a:t>A melhor forma de programar em Ruby </a:t>
            </a:r>
            <a:r>
              <a:rPr lang="pt-BR" sz="3000" dirty="0" err="1"/>
              <a:t>On</a:t>
            </a:r>
            <a:r>
              <a:rPr lang="pt-BR" sz="3000" dirty="0"/>
              <a:t> </a:t>
            </a:r>
            <a:r>
              <a:rPr lang="pt-BR" sz="3000" dirty="0" err="1"/>
              <a:t>Rails</a:t>
            </a:r>
            <a:r>
              <a:rPr lang="pt-BR" sz="3000" dirty="0"/>
              <a:t> é estudando bastante todas as suas técnicas para seguir rigorosamente seus "padrões de sucesso", pois ele foi projetado para não gastarmos tempo configurando todo o ambiente do projeto;</a:t>
            </a:r>
            <a:endParaRPr lang="pt-BR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711100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endParaRPr lang="pt-BR" sz="3000" i="1" dirty="0" smtClean="0"/>
          </a:p>
          <a:p>
            <a:pPr lvl="0"/>
            <a:r>
              <a:rPr lang="pt-BR" sz="3000" b="1" i="1" dirty="0" err="1"/>
              <a:t>Less</a:t>
            </a:r>
            <a:r>
              <a:rPr lang="pt-BR" sz="3000" b="1" i="1" dirty="0"/>
              <a:t> Software</a:t>
            </a:r>
            <a:r>
              <a:rPr lang="pt-BR" sz="3000" i="1" dirty="0"/>
              <a:t>: </a:t>
            </a:r>
            <a:r>
              <a:rPr lang="pt-BR" sz="3000" dirty="0"/>
              <a:t>Em português "Menos Software", significa utilização de mais convenções, menos códigos, menos complexidades e, consequentemente, menores quantidades de </a:t>
            </a:r>
            <a:r>
              <a:rPr lang="pt-BR" sz="3000" i="1" dirty="0"/>
              <a:t>bugs</a:t>
            </a:r>
            <a:r>
              <a:rPr lang="pt-BR" sz="30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3994774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endParaRPr lang="pt-BR" sz="3000" i="1" dirty="0" smtClean="0"/>
          </a:p>
          <a:p>
            <a:pPr lvl="0"/>
            <a:r>
              <a:rPr lang="pt-BR" sz="3000" b="1" i="1" dirty="0"/>
              <a:t>Foco no negócio</a:t>
            </a:r>
            <a:r>
              <a:rPr lang="pt-BR" sz="3000" b="1" dirty="0"/>
              <a:t>:</a:t>
            </a:r>
            <a:r>
              <a:rPr lang="pt-BR" sz="3000" dirty="0"/>
              <a:t> ao criar um projeto, 90% do tempo será investido fazendo o que mais agrega valor ao sistema, que são as regras de negócio, layout, usabilidade, modelagem e testes, os outros 10% serão gastos configurando algumas bibliotecas (</a:t>
            </a:r>
            <a:r>
              <a:rPr lang="pt-BR" sz="3000" dirty="0" err="1"/>
              <a:t>GEMs</a:t>
            </a:r>
            <a:r>
              <a:rPr lang="pt-BR" sz="3000" dirty="0"/>
              <a:t>) ou estudando novas técnicas para aperfeiçoar o projeto;</a:t>
            </a:r>
          </a:p>
        </p:txBody>
      </p:sp>
    </p:spTree>
    <p:extLst>
      <p:ext uri="{BB962C8B-B14F-4D97-AF65-F5344CB8AC3E}">
        <p14:creationId xmlns:p14="http://schemas.microsoft.com/office/powerpoint/2010/main" val="406609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endParaRPr lang="pt-BR" sz="3000" i="1" dirty="0" smtClean="0"/>
          </a:p>
          <a:p>
            <a:pPr lvl="0"/>
            <a:r>
              <a:rPr lang="pt-BR" sz="2500" b="1" i="1" dirty="0"/>
              <a:t>Grandes problemas</a:t>
            </a:r>
            <a:r>
              <a:rPr lang="pt-BR" sz="2500" b="1" dirty="0"/>
              <a:t>, pequenas soluções:</a:t>
            </a:r>
            <a:r>
              <a:rPr lang="pt-BR" sz="2500" dirty="0"/>
              <a:t> Diferente das "linguagens clássicas" (Java, C#, C++, PHP</a:t>
            </a:r>
            <a:r>
              <a:rPr lang="pt-BR" sz="2500" dirty="0" smtClean="0"/>
              <a:t>), </a:t>
            </a:r>
            <a:r>
              <a:rPr lang="pt-BR" sz="2500" dirty="0"/>
              <a:t>Ruby possui uma sintaxe simplista e muitos métodos poderosos que facilitam muito a vida do programador. Existem problemas que levariam mais de 20 linhas de código em uma "linguagem clássica" sendo </a:t>
            </a:r>
            <a:r>
              <a:rPr lang="pt-BR" sz="2500" dirty="0" smtClean="0"/>
              <a:t>resumidas </a:t>
            </a:r>
            <a:r>
              <a:rPr lang="pt-BR" sz="2500" dirty="0"/>
              <a:t>em 3 linhas usando Ruby.</a:t>
            </a:r>
          </a:p>
          <a:p>
            <a:pPr marL="0" indent="0">
              <a:buNone/>
            </a:pPr>
            <a:r>
              <a:rPr lang="pt-BR" sz="2500" dirty="0" smtClean="0"/>
              <a:t>Existem </a:t>
            </a:r>
            <a:r>
              <a:rPr lang="pt-BR" sz="2500" dirty="0"/>
              <a:t>muitas aplicações web famosas adotando </a:t>
            </a:r>
            <a:r>
              <a:rPr lang="pt-BR" sz="2500" dirty="0" err="1"/>
              <a:t>Rails</a:t>
            </a:r>
            <a:r>
              <a:rPr lang="pt-BR" sz="2500" dirty="0"/>
              <a:t>: </a:t>
            </a:r>
            <a:r>
              <a:rPr lang="pt-BR" sz="2500" dirty="0" err="1" smtClean="0"/>
              <a:t>Twitter</a:t>
            </a:r>
            <a:r>
              <a:rPr lang="pt-BR" sz="2500" dirty="0" smtClean="0"/>
              <a:t>, GitHub, Hungroo, </a:t>
            </a:r>
            <a:r>
              <a:rPr lang="pt-BR" sz="2500" dirty="0"/>
              <a:t>e muito mais.</a:t>
            </a:r>
          </a:p>
        </p:txBody>
      </p:sp>
    </p:spTree>
    <p:extLst>
      <p:ext uri="{BB962C8B-B14F-4D97-AF65-F5344CB8AC3E}">
        <p14:creationId xmlns:p14="http://schemas.microsoft.com/office/powerpoint/2010/main" val="1791080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Java</a:t>
            </a:r>
            <a:endParaRPr lang="pt-BR" dirty="0"/>
          </a:p>
        </p:txBody>
      </p:sp>
      <p:pic>
        <p:nvPicPr>
          <p:cNvPr id="3080" name="Picture 8" descr="Resultado de imagem para java wallpaper 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540" y="1988840"/>
            <a:ext cx="8280920" cy="41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08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Java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b="1" dirty="0" smtClean="0"/>
          </a:p>
          <a:p>
            <a:pPr marL="0" indent="0">
              <a:buNone/>
            </a:pPr>
            <a:r>
              <a:rPr lang="pt-BR" sz="2500" b="1" dirty="0" smtClean="0"/>
              <a:t>Java</a:t>
            </a:r>
            <a:r>
              <a:rPr lang="pt-BR" sz="2500" dirty="0" smtClean="0"/>
              <a:t> </a:t>
            </a:r>
            <a:r>
              <a:rPr lang="pt-BR" sz="2500" dirty="0"/>
              <a:t>é uma linguagem de programação e plataforma computacional lançada pela primeira vez pela Sun Microsystems em 1995. Existem muitas aplicações e sites que não funcionarão, a menos que você tenha </a:t>
            </a:r>
            <a:r>
              <a:rPr lang="pt-BR" sz="2500" dirty="0" smtClean="0"/>
              <a:t>a JVM instalada, </a:t>
            </a:r>
            <a:r>
              <a:rPr lang="pt-BR" sz="2500" dirty="0"/>
              <a:t>e mais desses são criados todos os dias. O Java é rápido, seguro e confiável. De laptops a datacenters, consoles de games a supercomputadores científicos e telefones celulares à Internet.</a:t>
            </a:r>
          </a:p>
          <a:p>
            <a:pPr lvl="0"/>
            <a:endParaRPr lang="pt-BR" sz="3000" i="1" dirty="0" smtClean="0"/>
          </a:p>
        </p:txBody>
      </p:sp>
    </p:spTree>
    <p:extLst>
      <p:ext uri="{BB962C8B-B14F-4D97-AF65-F5344CB8AC3E}">
        <p14:creationId xmlns:p14="http://schemas.microsoft.com/office/powerpoint/2010/main" val="3823824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Java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b="1" dirty="0" smtClean="0"/>
          </a:p>
          <a:p>
            <a:pPr marL="0" indent="0">
              <a:buNone/>
            </a:pPr>
            <a:r>
              <a:rPr lang="pt-BR" sz="2500" dirty="0"/>
              <a:t>Os principais objetivos no desenvolvimento dessa linguagem eram que fosse simples, orientada a objetos e de fácil aprendizagem, tanto para programadores experientes como para iniciantes. </a:t>
            </a:r>
            <a:endParaRPr lang="pt-BR" sz="2500" dirty="0" smtClean="0"/>
          </a:p>
          <a:p>
            <a:pPr marL="0" indent="0">
              <a:buNone/>
            </a:pPr>
            <a:r>
              <a:rPr lang="pt-BR" sz="2500" dirty="0"/>
              <a:t>Além disto, a linguagem Java deveria possuir uma arquitetura neutra e portável. Em outras palavras, significa que ela poderia ser utilizada em diversos sistemas operacionais, ter alta performance, apresentar segurança e ser sólida. As aplicações Java são executadas em qualquer plataforma que possua Java Virtual </a:t>
            </a:r>
            <a:r>
              <a:rPr lang="pt-BR" sz="2500" dirty="0" err="1"/>
              <a:t>Machine</a:t>
            </a:r>
            <a:r>
              <a:rPr lang="pt-BR" sz="2500" dirty="0"/>
              <a:t> (JVM) instalada, independente da arquitetura do computador.</a:t>
            </a:r>
          </a:p>
          <a:p>
            <a:pPr marL="0" indent="0">
              <a:buNone/>
            </a:pPr>
            <a:endParaRPr lang="pt-BR" sz="3000" dirty="0"/>
          </a:p>
          <a:p>
            <a:pPr lvl="0"/>
            <a:endParaRPr lang="pt-BR" sz="3000" i="1" dirty="0" smtClean="0"/>
          </a:p>
        </p:txBody>
      </p:sp>
    </p:spTree>
    <p:extLst>
      <p:ext uri="{BB962C8B-B14F-4D97-AF65-F5344CB8AC3E}">
        <p14:creationId xmlns:p14="http://schemas.microsoft.com/office/powerpoint/2010/main" val="4003525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Java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3000" b="1" dirty="0" smtClean="0"/>
          </a:p>
          <a:p>
            <a:pPr marL="0" indent="0">
              <a:buNone/>
            </a:pPr>
            <a:r>
              <a:rPr lang="pt-BR" sz="3000" dirty="0"/>
              <a:t>O grande diferencial do Java é que, ao contrário de outras linguagens, ele não é compilado diretamente no processador. É gerado o </a:t>
            </a:r>
            <a:r>
              <a:rPr lang="pt-BR" sz="3000" dirty="0" err="1"/>
              <a:t>bytecode</a:t>
            </a:r>
            <a:r>
              <a:rPr lang="pt-BR" sz="3000" dirty="0"/>
              <a:t> que é o código que é interpretado pela JVM de cada dispositivo que se comunica com o processador, ou seja, o mesmo </a:t>
            </a:r>
            <a:r>
              <a:rPr lang="pt-BR" sz="3000" dirty="0" err="1"/>
              <a:t>bytecode</a:t>
            </a:r>
            <a:r>
              <a:rPr lang="pt-BR" sz="3000" dirty="0"/>
              <a:t> pode ser executado em qualquer máquina desde que tenha a JVM instalada.</a:t>
            </a:r>
          </a:p>
          <a:p>
            <a:pPr marL="0" indent="0">
              <a:buNone/>
            </a:pPr>
            <a:endParaRPr lang="pt-BR" sz="3000" dirty="0"/>
          </a:p>
          <a:p>
            <a:pPr lvl="0"/>
            <a:endParaRPr lang="pt-BR" sz="3000" i="1" dirty="0" smtClean="0"/>
          </a:p>
        </p:txBody>
      </p:sp>
    </p:spTree>
    <p:extLst>
      <p:ext uri="{BB962C8B-B14F-4D97-AF65-F5344CB8AC3E}">
        <p14:creationId xmlns:p14="http://schemas.microsoft.com/office/powerpoint/2010/main" val="662446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159896" y="1988840"/>
            <a:ext cx="333296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Java</a:t>
            </a:r>
          </a:p>
          <a:p>
            <a:pPr algn="ctr"/>
            <a:r>
              <a:rPr lang="pt-B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&lt;&gt;</a:t>
            </a:r>
          </a:p>
          <a:p>
            <a:pPr algn="ctr"/>
            <a:r>
              <a:rPr lang="pt-BR" sz="5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JavaScript</a:t>
            </a:r>
            <a:r>
              <a:rPr lang="pt-BR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endParaRPr lang="pt-BR" sz="54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098" name="Picture 2" descr="Resultado de imagem para java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37" y="1711147"/>
            <a:ext cx="1475929" cy="14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m para javascript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2" y="3573016"/>
            <a:ext cx="1360857" cy="136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302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/>
              <a:t>JavaScript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r>
              <a:rPr lang="pt-BR" sz="2500" dirty="0"/>
              <a:t>O </a:t>
            </a:r>
            <a:r>
              <a:rPr lang="pt-BR" sz="2500" dirty="0" err="1"/>
              <a:t>JavaScript</a:t>
            </a:r>
            <a:r>
              <a:rPr lang="pt-BR" sz="2500" dirty="0"/>
              <a:t> foi desenvolvido para parecer-se com a linguagem Java. Porém, em um formato mais simples e que facilitasse seu uso não apenas para programadores. O ponto chave do </a:t>
            </a:r>
            <a:r>
              <a:rPr lang="pt-BR" sz="2500" dirty="0" err="1"/>
              <a:t>JavaScript</a:t>
            </a:r>
            <a:r>
              <a:rPr lang="pt-BR" sz="2500" dirty="0"/>
              <a:t> são criações de páginas web mais dinâmicas. Alguns exemplos de suas funcionalidades são: abertura de uma nova janela com controle programático sobre o tamanho, posição e atributos dela; validação de dados inseridos em formulários web de forma a garantir que eles sejam aceitos antes de serem submetidos ao servidor e alteração de imagens conforme o mouse passe sobre elas.</a:t>
            </a:r>
          </a:p>
          <a:p>
            <a:pPr marL="0" indent="0">
              <a:buNone/>
            </a:pPr>
            <a:endParaRPr lang="pt-BR" sz="3000" dirty="0"/>
          </a:p>
          <a:p>
            <a:pPr lvl="0"/>
            <a:endParaRPr lang="pt-BR" sz="3000" i="1" dirty="0" smtClean="0"/>
          </a:p>
        </p:txBody>
      </p:sp>
    </p:spTree>
    <p:extLst>
      <p:ext uri="{BB962C8B-B14F-4D97-AF65-F5344CB8AC3E}">
        <p14:creationId xmlns:p14="http://schemas.microsoft.com/office/powerpoint/2010/main" val="1361174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Web </a:t>
            </a:r>
            <a:r>
              <a:rPr lang="pt-BR" dirty="0" err="1" smtClean="0"/>
              <a:t>Developer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3000" dirty="0" smtClean="0"/>
          </a:p>
          <a:p>
            <a:pPr marL="0" indent="0">
              <a:buNone/>
            </a:pPr>
            <a:r>
              <a:rPr lang="pt-BR" sz="3000" dirty="0" smtClean="0"/>
              <a:t>Desenvolvedor </a:t>
            </a:r>
            <a:r>
              <a:rPr lang="pt-BR" sz="3000" dirty="0"/>
              <a:t>web ou web </a:t>
            </a:r>
            <a:r>
              <a:rPr lang="pt-BR" sz="3000" dirty="0" err="1"/>
              <a:t>developer</a:t>
            </a:r>
            <a:r>
              <a:rPr lang="pt-BR" sz="3000" dirty="0"/>
              <a:t> é o nome mais comum para designar o profissional responsável pela criação de sites e aplicações na internet. </a:t>
            </a:r>
            <a:endParaRPr lang="pt-BR" sz="3000" dirty="0" smtClean="0"/>
          </a:p>
          <a:p>
            <a:pPr marL="0" indent="0">
              <a:buNone/>
            </a:pPr>
            <a:r>
              <a:rPr lang="pt-BR" sz="3000" dirty="0" smtClean="0"/>
              <a:t>É </a:t>
            </a:r>
            <a:r>
              <a:rPr lang="pt-BR" sz="3000" dirty="0"/>
              <a:t>comum a confusão de web </a:t>
            </a:r>
            <a:r>
              <a:rPr lang="pt-BR" sz="3000" dirty="0" err="1"/>
              <a:t>developer</a:t>
            </a:r>
            <a:r>
              <a:rPr lang="pt-BR" sz="3000" dirty="0"/>
              <a:t> com web designer, web </a:t>
            </a:r>
            <a:r>
              <a:rPr lang="pt-BR" sz="3000" dirty="0" err="1"/>
              <a:t>master</a:t>
            </a:r>
            <a:r>
              <a:rPr lang="pt-BR" sz="3000" dirty="0"/>
              <a:t> ou simplesmente programador. Porém, há grandes diferenças entre eles.</a:t>
            </a:r>
          </a:p>
        </p:txBody>
      </p:sp>
    </p:spTree>
    <p:extLst>
      <p:ext uri="{BB962C8B-B14F-4D97-AF65-F5344CB8AC3E}">
        <p14:creationId xmlns:p14="http://schemas.microsoft.com/office/powerpoint/2010/main" val="48220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As tecnologias que se precisa </a:t>
            </a:r>
            <a:r>
              <a:rPr lang="pt-BR" dirty="0" smtClean="0"/>
              <a:t>dominar</a:t>
            </a:r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36026596"/>
              </p:ext>
            </p:extLst>
          </p:nvPr>
        </p:nvGraphicFramePr>
        <p:xfrm>
          <a:off x="3027772" y="2132856"/>
          <a:ext cx="6136456" cy="4090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66343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65E743-AE14-4463-AFB2-C75CD9D7BA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0C65E743-AE14-4463-AFB2-C75CD9D7BA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0C65E743-AE14-4463-AFB2-C75CD9D7BA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0C65E743-AE14-4463-AFB2-C75CD9D7BA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D8971C-2B55-40CE-A5C4-C3EBBD67F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B7D8971C-2B55-40CE-A5C4-C3EBBD67F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B7D8971C-2B55-40CE-A5C4-C3EBBD67F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B7D8971C-2B55-40CE-A5C4-C3EBBD67F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2BE7C9-C3E7-4AAA-8727-260A89AA91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3E2BE7C9-C3E7-4AAA-8727-260A89AA91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3E2BE7C9-C3E7-4AAA-8727-260A89AA91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3E2BE7C9-C3E7-4AAA-8727-260A89AA91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Camada de Apresentação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r>
              <a:rPr lang="pt-BR" sz="2500" dirty="0"/>
              <a:t>Conhecida como GUI (</a:t>
            </a:r>
            <a:r>
              <a:rPr lang="pt-BR" sz="2500" dirty="0" err="1"/>
              <a:t>Graphical</a:t>
            </a:r>
            <a:r>
              <a:rPr lang="pt-BR" sz="2500" dirty="0"/>
              <a:t> </a:t>
            </a:r>
            <a:r>
              <a:rPr lang="pt-BR" sz="2500" dirty="0" err="1"/>
              <a:t>User</a:t>
            </a:r>
            <a:r>
              <a:rPr lang="pt-BR" sz="2500" dirty="0"/>
              <a:t> Interface), ou somente interface, interage diretamente com o usuário e é através dela que são feitas as requisições como, por exemplo, consultas, formulários, dentre outros.</a:t>
            </a:r>
          </a:p>
          <a:p>
            <a:pPr marL="0" indent="0">
              <a:buNone/>
            </a:pPr>
            <a:r>
              <a:rPr lang="pt-BR" sz="2500" dirty="0"/>
              <a:t>Sobre tecnologias a dominar, o HTML, CSS e </a:t>
            </a:r>
            <a:r>
              <a:rPr lang="pt-BR" sz="2500" dirty="0" err="1"/>
              <a:t>Javascript</a:t>
            </a:r>
            <a:r>
              <a:rPr lang="pt-BR" sz="2500" dirty="0"/>
              <a:t> são obrigatórias. O desenvolvedor pode também considerar tecnologias opcionais como: </a:t>
            </a:r>
            <a:r>
              <a:rPr lang="pt-BR" sz="2500" dirty="0" err="1"/>
              <a:t>Actionscripting</a:t>
            </a:r>
            <a:r>
              <a:rPr lang="pt-BR" sz="2500" dirty="0"/>
              <a:t> (Flash), </a:t>
            </a:r>
            <a:r>
              <a:rPr lang="pt-BR" sz="2500" dirty="0" err="1"/>
              <a:t>Silverlight</a:t>
            </a:r>
            <a:r>
              <a:rPr lang="pt-BR" sz="2500" dirty="0"/>
              <a:t>, dentre outras </a:t>
            </a:r>
            <a:r>
              <a:rPr lang="pt-BR" sz="2500" dirty="0" err="1"/>
              <a:t>outras</a:t>
            </a:r>
            <a:r>
              <a:rPr lang="pt-BR" sz="2500" dirty="0"/>
              <a:t>. Saber HTML e CSS é o mínimo possível pensar em produzir um site.</a:t>
            </a:r>
          </a:p>
          <a:p>
            <a:pPr marL="0" indent="0">
              <a:buNone/>
            </a:pPr>
            <a:endParaRPr lang="pt-BR" sz="3000" dirty="0"/>
          </a:p>
          <a:p>
            <a:pPr lvl="0"/>
            <a:endParaRPr lang="pt-BR" sz="3000" i="1" dirty="0" smtClean="0"/>
          </a:p>
        </p:txBody>
      </p:sp>
    </p:spTree>
    <p:extLst>
      <p:ext uri="{BB962C8B-B14F-4D97-AF65-F5344CB8AC3E}">
        <p14:creationId xmlns:p14="http://schemas.microsoft.com/office/powerpoint/2010/main" val="4149583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Camada de Negócio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r>
              <a:rPr lang="pt-BR" sz="2300" dirty="0"/>
              <a:t>Também conhecida como Lógica empresarial, Regras de negócio ou Funcionalidade. É nesta camada que ficam as funções e regras de todo o negócio. Não existe uma interface para o usuário e seus dados são voláteis, ou seja, para que algum dado seja mantido deve ser utilizada a camada de dados.</a:t>
            </a:r>
          </a:p>
          <a:p>
            <a:pPr marL="0" indent="0">
              <a:buNone/>
            </a:pPr>
            <a:r>
              <a:rPr lang="pt-BR" sz="2300" dirty="0"/>
              <a:t>Sobre tecnologias a dominar, o PHP e a tecnologia ASP.NET são os pontos de partida. Há contudo diversas tecnologias como JSP, </a:t>
            </a:r>
            <a:r>
              <a:rPr lang="pt-BR" sz="2300" dirty="0" err="1"/>
              <a:t>ColdFusion</a:t>
            </a:r>
            <a:r>
              <a:rPr lang="pt-BR" sz="2300" dirty="0"/>
              <a:t>, Ruby </a:t>
            </a:r>
            <a:r>
              <a:rPr lang="pt-BR" sz="2300" dirty="0" err="1"/>
              <a:t>on</a:t>
            </a:r>
            <a:r>
              <a:rPr lang="pt-BR" sz="2300" dirty="0"/>
              <a:t> </a:t>
            </a:r>
            <a:r>
              <a:rPr lang="pt-BR" sz="2300" dirty="0" err="1"/>
              <a:t>Rails</a:t>
            </a:r>
            <a:r>
              <a:rPr lang="pt-BR" sz="2300" dirty="0"/>
              <a:t>, CGI, dentre outras. Claro que, para utilizar essas linguagens, é necessário o conhecimento de lógica de programação a fim de reduzir o tempo e o esforço e maximizar os resultados.</a:t>
            </a:r>
          </a:p>
          <a:p>
            <a:pPr marL="0" indent="0">
              <a:buNone/>
            </a:pPr>
            <a:endParaRPr lang="pt-BR" sz="3000" dirty="0"/>
          </a:p>
          <a:p>
            <a:pPr lvl="0"/>
            <a:endParaRPr lang="pt-BR" sz="3000" i="1" dirty="0" smtClean="0"/>
          </a:p>
        </p:txBody>
      </p:sp>
    </p:spTree>
    <p:extLst>
      <p:ext uri="{BB962C8B-B14F-4D97-AF65-F5344CB8AC3E}">
        <p14:creationId xmlns:p14="http://schemas.microsoft.com/office/powerpoint/2010/main" val="2399806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Camada de Dados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r>
              <a:rPr lang="pt-BR" sz="2500" dirty="0"/>
              <a:t>A terceira camada é definida como o repositório das informações. Esta camada recebe as requisições da camada anterior e seus métodos executam essas requisições em um banco de dados. Uma alteração no banco de dados alteraria apenas as informações da camada de dados, assim o restante das camadas não seria afetado pelas alterações nesta camada.</a:t>
            </a:r>
          </a:p>
          <a:p>
            <a:pPr marL="0" indent="0">
              <a:buNone/>
            </a:pPr>
            <a:r>
              <a:rPr lang="pt-BR" sz="2500" dirty="0"/>
              <a:t>Sobre tecnologias a dominar, é importante o conhecimento da linguagem SQL e de alguns softwares de banco de dados, como o MySQL e o SQL Server.</a:t>
            </a:r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482906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m para software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159" y="2276872"/>
            <a:ext cx="6461681" cy="413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2"/>
          <p:cNvSpPr txBox="1">
            <a:spLocks/>
          </p:cNvSpPr>
          <p:nvPr/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Softwares mais utilizados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7287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err="1" smtClean="0">
                <a:latin typeface="+mn-lt"/>
              </a:rPr>
              <a:t>WebStorm</a:t>
            </a:r>
            <a:r>
              <a:rPr lang="pt-BR" dirty="0" smtClean="0">
                <a:latin typeface="+mn-lt"/>
              </a:rPr>
              <a:t>: Ambiente de desenvolvimento em </a:t>
            </a:r>
            <a:r>
              <a:rPr lang="pt-BR" dirty="0" err="1" smtClean="0">
                <a:latin typeface="+mn-lt"/>
              </a:rPr>
              <a:t>Javascript</a:t>
            </a:r>
            <a:r>
              <a:rPr lang="pt-BR" dirty="0" smtClean="0">
                <a:latin typeface="+mn-lt"/>
              </a:rPr>
              <a:t>.</a:t>
            </a:r>
            <a:endParaRPr lang="pt-BR" dirty="0">
              <a:latin typeface="+mn-lt"/>
            </a:endParaRP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6146" name="Picture 2" descr="Resultado de imagem para webstorm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2762249"/>
            <a:ext cx="46101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m para webstor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1988840"/>
            <a:ext cx="6263108" cy="36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933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+mn-lt"/>
              </a:rPr>
              <a:t>Sublime </a:t>
            </a:r>
            <a:r>
              <a:rPr lang="pt-BR" b="1" i="1" dirty="0" err="1" smtClean="0">
                <a:latin typeface="+mn-lt"/>
              </a:rPr>
              <a:t>Text</a:t>
            </a:r>
            <a:r>
              <a:rPr lang="pt-BR" dirty="0" smtClean="0">
                <a:latin typeface="+mn-lt"/>
              </a:rPr>
              <a:t>: Editor de texto e código fonte</a:t>
            </a:r>
            <a:endParaRPr lang="pt-BR" dirty="0">
              <a:latin typeface="+mn-lt"/>
            </a:endParaRP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8194" name="Picture 2" descr="Resultado de imagem para sublime text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25" y="2777519"/>
            <a:ext cx="2409600" cy="240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m para sublime text pr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1988839"/>
            <a:ext cx="6324675" cy="39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6362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+mn-lt"/>
              </a:rPr>
              <a:t>Dreamweaver</a:t>
            </a:r>
            <a:r>
              <a:rPr lang="pt-BR" dirty="0">
                <a:latin typeface="+mn-lt"/>
              </a:rPr>
              <a:t>: Software de desenvolvimento voltado para a web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0242" name="Picture 2" descr="Resultado de imagem para dreamweaver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25" y="2777519"/>
            <a:ext cx="2451681" cy="245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sultado de imagem para dreamwea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2009879"/>
            <a:ext cx="6722198" cy="39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203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+mn-lt"/>
              </a:rPr>
              <a:t>Visual </a:t>
            </a:r>
            <a:r>
              <a:rPr lang="pt-BR" b="1" i="1" dirty="0">
                <a:latin typeface="+mn-lt"/>
              </a:rPr>
              <a:t>Studio</a:t>
            </a:r>
            <a:r>
              <a:rPr lang="pt-BR" dirty="0">
                <a:latin typeface="+mn-lt"/>
              </a:rPr>
              <a:t>: É um pacote de programas da </a:t>
            </a:r>
            <a:r>
              <a:rPr lang="pt-BR" dirty="0" smtClean="0">
                <a:latin typeface="+mn-lt"/>
              </a:rPr>
              <a:t>Microsoft para </a:t>
            </a:r>
            <a:r>
              <a:rPr lang="pt-BR" dirty="0">
                <a:latin typeface="+mn-lt"/>
              </a:rPr>
              <a:t>desenvolvimento de software.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1266" name="Picture 2" descr="Resultado de imagem para visual studio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24" y="2793971"/>
            <a:ext cx="2388735" cy="238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Resultado de imagem para visual stud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065" y="1937409"/>
            <a:ext cx="6611038" cy="413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5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err="1" smtClean="0">
                <a:latin typeface="+mn-lt"/>
              </a:rPr>
              <a:t>SQLServer</a:t>
            </a:r>
            <a:r>
              <a:rPr lang="pt-BR" dirty="0" smtClean="0">
                <a:latin typeface="+mn-lt"/>
              </a:rPr>
              <a:t>: </a:t>
            </a:r>
            <a:r>
              <a:rPr lang="pt-BR" dirty="0">
                <a:latin typeface="+mn-lt"/>
              </a:rPr>
              <a:t>Sistema Gerenciador de Banco de Dados (SGBD) desenvolvido pela </a:t>
            </a:r>
            <a:r>
              <a:rPr lang="pt-BR" dirty="0" smtClean="0">
                <a:latin typeface="+mn-lt"/>
              </a:rPr>
              <a:t>Microsoft.</a:t>
            </a:r>
            <a:endParaRPr lang="pt-BR" dirty="0">
              <a:latin typeface="+mn-lt"/>
            </a:endParaRP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2290" name="Picture 2" descr="Resultado de imagem para sql serve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75" y="2817457"/>
            <a:ext cx="2855833" cy="238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sultado de imagem para sql ser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2276872"/>
            <a:ext cx="6660136" cy="357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811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223792" y="1412776"/>
            <a:ext cx="469160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Web </a:t>
            </a:r>
            <a:r>
              <a:rPr lang="pt-BR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Developer</a:t>
            </a:r>
            <a:endParaRPr lang="pt-BR" sz="54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pt-B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&lt;&gt;</a:t>
            </a:r>
          </a:p>
          <a:p>
            <a:pPr algn="ctr"/>
            <a:r>
              <a:rPr lang="pt-BR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Web Designer</a:t>
            </a:r>
          </a:p>
          <a:p>
            <a:pPr algn="ctr"/>
            <a:r>
              <a:rPr lang="pt-B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&lt;&gt;</a:t>
            </a:r>
          </a:p>
          <a:p>
            <a:pPr algn="ctr"/>
            <a:r>
              <a:rPr lang="pt-B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Web Master</a:t>
            </a:r>
            <a:endParaRPr lang="pt-BR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28" name="Picture 4" descr="http://www.christopheramling.com/wp-content/uploads/2013/09/Prepros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268760"/>
            <a:ext cx="1187897" cy="118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77" y="2942485"/>
            <a:ext cx="1193836" cy="118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esultado de imagem para webmaster icon gre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77" y="4616210"/>
            <a:ext cx="1187897" cy="118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316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1" i="1" dirty="0" smtClean="0">
                <a:latin typeface="+mn-lt"/>
              </a:rPr>
              <a:t>MySQL </a:t>
            </a:r>
            <a:r>
              <a:rPr lang="pt-BR" b="1" i="1" dirty="0">
                <a:latin typeface="+mn-lt"/>
              </a:rPr>
              <a:t>Workbench</a:t>
            </a:r>
            <a:r>
              <a:rPr lang="pt-BR" dirty="0">
                <a:latin typeface="+mn-lt"/>
              </a:rPr>
              <a:t>: Ferramenta de designer visual para bancos de dados.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2294" name="Picture 6" descr="Resultado de imagem para MySQL Workben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269" y="2192729"/>
            <a:ext cx="6120680" cy="363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Resultado de imagem para mysql workbench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308" y="2579120"/>
            <a:ext cx="2785492" cy="278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394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err="1" smtClean="0">
                <a:latin typeface="+mn-lt"/>
              </a:rPr>
              <a:t>Notepad</a:t>
            </a:r>
            <a:r>
              <a:rPr lang="pt-BR" b="1" i="1" dirty="0" smtClean="0">
                <a:latin typeface="+mn-lt"/>
              </a:rPr>
              <a:t>++</a:t>
            </a:r>
            <a:r>
              <a:rPr lang="pt-BR" dirty="0">
                <a:latin typeface="+mn-lt"/>
              </a:rPr>
              <a:t>: Editor de texto versátil com suporte a várias linguagens de programação.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4338" name="Picture 2" descr="Resultado de imagem para notepad++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2420888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Resultado de imagem para notepad++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313" y="2204864"/>
            <a:ext cx="6102515" cy="361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36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+mn-lt"/>
              </a:rPr>
              <a:t>Adobe </a:t>
            </a:r>
            <a:r>
              <a:rPr lang="pt-BR" b="1" i="1" dirty="0">
                <a:latin typeface="+mn-lt"/>
              </a:rPr>
              <a:t>Photoshop: </a:t>
            </a:r>
            <a:r>
              <a:rPr lang="pt-BR" dirty="0" smtClean="0">
                <a:latin typeface="+mn-lt"/>
              </a:rPr>
              <a:t>É </a:t>
            </a:r>
            <a:r>
              <a:rPr lang="pt-BR" dirty="0">
                <a:latin typeface="+mn-lt"/>
              </a:rPr>
              <a:t>um software de edição de imagens bidimensionais.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5362" name="Picture 2" descr="Resultado de imagem para Adobe Photosh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241" y="2636912"/>
            <a:ext cx="2736304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Resultado de imagem para Adobe Photosh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2204864"/>
            <a:ext cx="6463348" cy="350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247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+mn-lt"/>
              </a:rPr>
              <a:t>Adobe </a:t>
            </a:r>
            <a:r>
              <a:rPr lang="pt-BR" b="1" i="1" dirty="0">
                <a:latin typeface="+mn-lt"/>
              </a:rPr>
              <a:t>Fireworks: </a:t>
            </a:r>
            <a:r>
              <a:rPr lang="pt-BR" dirty="0" smtClean="0">
                <a:latin typeface="+mn-lt"/>
              </a:rPr>
              <a:t>É </a:t>
            </a:r>
            <a:r>
              <a:rPr lang="pt-BR" dirty="0">
                <a:latin typeface="+mn-lt"/>
              </a:rPr>
              <a:t>um editor de imagens de bitmap e desenho vetorial.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6386" name="Picture 2" descr="Resultado de imagem para Adobe Fire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610" y="2636912"/>
            <a:ext cx="2700165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Resultado de imagem para Adobe Fire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67" y="1988840"/>
            <a:ext cx="6074053" cy="389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629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i="1" dirty="0" smtClean="0">
                <a:latin typeface="+mn-lt"/>
              </a:rPr>
              <a:t>Corel Draw: </a:t>
            </a:r>
            <a:r>
              <a:rPr lang="pt-BR" dirty="0" smtClean="0">
                <a:latin typeface="+mn-lt"/>
              </a:rPr>
              <a:t>É </a:t>
            </a:r>
            <a:r>
              <a:rPr lang="pt-BR" dirty="0">
                <a:latin typeface="+mn-lt"/>
              </a:rPr>
              <a:t>um programa de desenho vetorial bidimensional para design gráfico.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5051367" y="7282230"/>
            <a:ext cx="4932322" cy="941470"/>
          </a:xfrm>
        </p:spPr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  <p:pic>
        <p:nvPicPr>
          <p:cNvPr id="17412" name="Picture 4" descr="Resultado de imagem para corel draw x8 logo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2564904"/>
            <a:ext cx="2605675" cy="245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Resultado de imagem para corel dr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67" y="2074993"/>
            <a:ext cx="6408712" cy="343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330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Jornada de Trabalho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pPr marL="0" indent="0">
              <a:buNone/>
            </a:pPr>
            <a:r>
              <a:rPr lang="pt-BR" sz="2500" dirty="0"/>
              <a:t>A jornada de trabalho de um desenvolvedor web varia muito, pois tudo depende da forma como as empresas trabalham. Aqueles que optarem em abrir o próprio negócio ou em trabalhar com pesquisa poderão fazer a própria rotina de trabalho. Com isto é possível ministrar melhoro tempo, mas como consequência, novas responsabilidades surgem.</a:t>
            </a:r>
          </a:p>
          <a:p>
            <a:pPr marL="0" indent="0">
              <a:buNone/>
            </a:pPr>
            <a:r>
              <a:rPr lang="pt-BR" sz="2500" dirty="0"/>
              <a:t>Algumas empresas são bem flexíveis quanto à jornada de trabalho, desde que as horas exigidas sejam cumpridas, cabe ao funcionário saber administrar o horário de trabalho.</a:t>
            </a:r>
          </a:p>
          <a:p>
            <a:pPr marL="0" indent="0">
              <a:buNone/>
            </a:pPr>
            <a:endParaRPr lang="pt-BR" sz="2500" dirty="0"/>
          </a:p>
          <a:p>
            <a:pPr lvl="0"/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742439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Salários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1524000" y="1616224"/>
            <a:ext cx="9144000" cy="42672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 smtClean="0"/>
          </a:p>
          <a:p>
            <a:pPr marL="0" indent="0">
              <a:buNone/>
            </a:pPr>
            <a:r>
              <a:rPr lang="pt-BR" dirty="0" smtClean="0"/>
              <a:t>Por </a:t>
            </a:r>
            <a:r>
              <a:rPr lang="pt-BR" dirty="0"/>
              <a:t>outro lado, existem locais onde o funcionário deve cumprir horas nos horários determinados pelo empregador.</a:t>
            </a:r>
            <a:br>
              <a:rPr lang="pt-BR" dirty="0"/>
            </a:br>
            <a:r>
              <a:rPr lang="pt-BR" dirty="0"/>
              <a:t>Cabe também ao candidato à vaga estudar o que foi proposto e escolher pela companhia que melhor se encaixa com o seu perfil.</a:t>
            </a:r>
          </a:p>
          <a:p>
            <a:pPr marL="0" indent="0">
              <a:buNone/>
            </a:pPr>
            <a:r>
              <a:rPr lang="pt-BR" dirty="0"/>
              <a:t>Outra coisa que podemos ver é onde estão as melhores remunerações. Assim, o melhor local para se trabalhar - em termo de salários - é São Paulo, que agora domina com folga o mercado. Em boa parte das linguagens é lá que está o maior valor pago à categoria. Além disso, confira outros dados interessantes</a:t>
            </a:r>
            <a:r>
              <a:rPr lang="pt-BR" dirty="0" smtClean="0"/>
              <a:t>:</a:t>
            </a:r>
          </a:p>
          <a:p>
            <a:r>
              <a:rPr lang="pt-BR" dirty="0"/>
              <a:t>Melhor salário geral: Java e WEB. - R$ 12.500,00 </a:t>
            </a:r>
          </a:p>
          <a:p>
            <a:r>
              <a:rPr lang="pt-BR" dirty="0"/>
              <a:t>Pior salário: Ruby </a:t>
            </a:r>
            <a:r>
              <a:rPr lang="pt-BR" dirty="0" err="1"/>
              <a:t>on</a:t>
            </a:r>
            <a:r>
              <a:rPr lang="pt-BR" dirty="0"/>
              <a:t> </a:t>
            </a:r>
            <a:r>
              <a:rPr lang="pt-BR" dirty="0" err="1"/>
              <a:t>Rails</a:t>
            </a:r>
            <a:r>
              <a:rPr lang="pt-BR" dirty="0"/>
              <a:t> - R$ 5.500,00 </a:t>
            </a:r>
          </a:p>
          <a:p>
            <a:r>
              <a:rPr lang="pt-BR" dirty="0"/>
              <a:t>Melhor média geral: Java - R$ 8.227,50 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329359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Salários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sz="2300" b="1" dirty="0"/>
              <a:t>Java – Total de 561 vagas em 360 anúncios </a:t>
            </a:r>
            <a:endParaRPr lang="pt-BR" sz="2300" dirty="0"/>
          </a:p>
          <a:p>
            <a:r>
              <a:rPr lang="pt-BR" sz="2300" dirty="0"/>
              <a:t>Maior salário: R$ 12.500,00 – Analista Java Sênior – São Paulo (SP) </a:t>
            </a:r>
          </a:p>
          <a:p>
            <a:r>
              <a:rPr lang="pt-BR" sz="2300" dirty="0"/>
              <a:t>Menor Salário: R$ 1.500,00 – Desenvolvedor Java Júnior – São Paulo (SP) </a:t>
            </a:r>
          </a:p>
          <a:p>
            <a:r>
              <a:rPr lang="pt-BR" sz="2300" dirty="0"/>
              <a:t>Média salarial dos 5 maiores salários: R$ 14.875,00 </a:t>
            </a:r>
          </a:p>
          <a:p>
            <a:r>
              <a:rPr lang="pt-BR" sz="2300" dirty="0"/>
              <a:t>Média salarial dos 5 menores salários: R$ 1.580,00 </a:t>
            </a:r>
          </a:p>
          <a:p>
            <a:r>
              <a:rPr lang="pt-BR" sz="2300" dirty="0"/>
              <a:t>Média Salarial geral: R$ 8.227,50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033225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Salários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b="1" dirty="0"/>
              <a:t>WEB – Total de 519 vagas em 375 anúncios</a:t>
            </a:r>
            <a:r>
              <a:rPr lang="pt-BR" dirty="0"/>
              <a:t> </a:t>
            </a:r>
          </a:p>
          <a:p>
            <a:r>
              <a:rPr lang="pt-BR" dirty="0"/>
              <a:t>Maior salário: R$ 12.500,00 – Desenvolvedor Web / Mobile – Mato Grosso (PB) e Curitiba (PR)</a:t>
            </a:r>
          </a:p>
          <a:p>
            <a:r>
              <a:rPr lang="pt-BR" dirty="0"/>
              <a:t>Menor Salário: R$ 1.000,00 – Programador Web – São Paulo (SP)</a:t>
            </a:r>
          </a:p>
          <a:p>
            <a:r>
              <a:rPr lang="pt-BR" dirty="0"/>
              <a:t>Média salarial dos 5 maiores salários: R$ 9.540,00 </a:t>
            </a:r>
          </a:p>
          <a:p>
            <a:r>
              <a:rPr lang="pt-BR" dirty="0"/>
              <a:t>Média salarial dos 5 menores salários: R$ 1.200,00 </a:t>
            </a:r>
            <a:endParaRPr lang="pt-BR" dirty="0" smtClean="0"/>
          </a:p>
          <a:p>
            <a:r>
              <a:rPr lang="pt-BR" dirty="0"/>
              <a:t>Média Salarial geral: R$ </a:t>
            </a:r>
            <a:r>
              <a:rPr lang="pt-BR" dirty="0" smtClean="0"/>
              <a:t>5.370,00</a:t>
            </a: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4284037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Salários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b="1" dirty="0"/>
              <a:t>PHP – Total de 230 vagas em 175 anúncios </a:t>
            </a:r>
            <a:endParaRPr lang="pt-BR" dirty="0"/>
          </a:p>
          <a:p>
            <a:r>
              <a:rPr lang="pt-BR" dirty="0"/>
              <a:t>Maior salário: R$ 5.500,00 – Analista Programador / Desenvolvedor PHP – São Paulo (SP)</a:t>
            </a:r>
          </a:p>
          <a:p>
            <a:r>
              <a:rPr lang="pt-BR" dirty="0"/>
              <a:t>Menor Salário: R$ 900,00 – Programador PHP Júnior - Aprendiz – Carapicuíba (SP) </a:t>
            </a:r>
          </a:p>
          <a:p>
            <a:r>
              <a:rPr lang="pt-BR" dirty="0"/>
              <a:t>Média salarial dos 5 maiores salários: R$ 5.500,00 </a:t>
            </a:r>
          </a:p>
          <a:p>
            <a:r>
              <a:rPr lang="pt-BR" dirty="0"/>
              <a:t>Média salarial dos 5 menores salários: R$ 1.096,00 </a:t>
            </a:r>
          </a:p>
          <a:p>
            <a:r>
              <a:rPr lang="pt-BR" dirty="0"/>
              <a:t>Média Salarial: R$ 3.846,00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908319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Web </a:t>
            </a:r>
            <a:r>
              <a:rPr lang="pt-BR" dirty="0" err="1" smtClean="0"/>
              <a:t>Developer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3000" b="1" dirty="0" smtClean="0"/>
          </a:p>
          <a:p>
            <a:pPr marL="0" indent="0">
              <a:buNone/>
            </a:pPr>
            <a:r>
              <a:rPr lang="pt-BR" sz="3000" b="1" dirty="0" smtClean="0"/>
              <a:t>Consiste </a:t>
            </a:r>
            <a:r>
              <a:rPr lang="pt-BR" sz="3000" dirty="0"/>
              <a:t>em planejar, construir, testar a programação/linguagem do site ou aplicações. Por exemplo, o desenvolvedor irá ministrar o PHP, HTML, </a:t>
            </a:r>
            <a:r>
              <a:rPr lang="pt-BR" sz="3000" dirty="0" err="1"/>
              <a:t>Javascript</a:t>
            </a:r>
            <a:r>
              <a:rPr lang="pt-BR" sz="3000" dirty="0"/>
              <a:t> , dentre outras ferramentas necessárias para que o site ou aplicação tenham o melhor desempenho possível. </a:t>
            </a:r>
          </a:p>
          <a:p>
            <a:pPr marL="0" indent="0">
              <a:buNone/>
            </a:pP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458116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Salários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b="1" dirty="0"/>
              <a:t>Ruby </a:t>
            </a:r>
            <a:r>
              <a:rPr lang="pt-BR" b="1" dirty="0" err="1"/>
              <a:t>on</a:t>
            </a:r>
            <a:r>
              <a:rPr lang="pt-BR" b="1" dirty="0"/>
              <a:t> </a:t>
            </a:r>
            <a:r>
              <a:rPr lang="pt-BR" b="1" dirty="0" err="1"/>
              <a:t>Rails</a:t>
            </a:r>
            <a:r>
              <a:rPr lang="pt-BR" b="1" dirty="0"/>
              <a:t> – Total de 23 vagas em 12 anúncios </a:t>
            </a:r>
            <a:endParaRPr lang="pt-BR" dirty="0"/>
          </a:p>
          <a:p>
            <a:r>
              <a:rPr lang="pt-BR" dirty="0"/>
              <a:t>Maior salário: R$ 8.500,00 – Desenvolvedor de Sistemas Ruby </a:t>
            </a:r>
            <a:r>
              <a:rPr lang="pt-BR" dirty="0" err="1"/>
              <a:t>on</a:t>
            </a:r>
            <a:r>
              <a:rPr lang="pt-BR" dirty="0"/>
              <a:t> </a:t>
            </a:r>
            <a:r>
              <a:rPr lang="pt-BR" dirty="0" err="1"/>
              <a:t>Rails</a:t>
            </a:r>
            <a:r>
              <a:rPr lang="pt-BR" dirty="0"/>
              <a:t> – São Paulo (SP) </a:t>
            </a:r>
          </a:p>
          <a:p>
            <a:r>
              <a:rPr lang="pt-BR" dirty="0"/>
              <a:t>Menor Salário: R$ 5.500,00 – Desenvolvedor Ruby </a:t>
            </a:r>
            <a:r>
              <a:rPr lang="pt-BR" dirty="0" err="1"/>
              <a:t>on</a:t>
            </a:r>
            <a:r>
              <a:rPr lang="pt-BR" dirty="0"/>
              <a:t> </a:t>
            </a:r>
            <a:r>
              <a:rPr lang="pt-BR" dirty="0" err="1"/>
              <a:t>Rails</a:t>
            </a:r>
            <a:r>
              <a:rPr lang="pt-BR" dirty="0"/>
              <a:t> – São Paulo (SP) </a:t>
            </a:r>
          </a:p>
          <a:p>
            <a:r>
              <a:rPr lang="pt-BR" dirty="0"/>
              <a:t>Média Salarial: </a:t>
            </a:r>
            <a:r>
              <a:rPr lang="pt-BR" i="1" dirty="0"/>
              <a:t>Somente 2 vagas continham indicação salarial, por isso não temos uma média confiável para essa categoria.</a:t>
            </a: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60924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Salários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b="1" dirty="0" err="1"/>
              <a:t>Asp</a:t>
            </a:r>
            <a:r>
              <a:rPr lang="pt-BR" b="1" dirty="0"/>
              <a:t> e Asp.net – Total de 12 vagas em 10 anúncios </a:t>
            </a:r>
            <a:endParaRPr lang="pt-BR" dirty="0"/>
          </a:p>
          <a:p>
            <a:r>
              <a:rPr lang="pt-BR" dirty="0"/>
              <a:t>Maior salário: R$ 4.500,00 – Analista de Sistemas ASP .NET – Salvador (BA) </a:t>
            </a:r>
          </a:p>
          <a:p>
            <a:r>
              <a:rPr lang="pt-BR" dirty="0"/>
              <a:t>Menor Salário: R$ 1.500,00 – Programador ASP NET – São José o Rio Preto (SP)</a:t>
            </a:r>
          </a:p>
          <a:p>
            <a:r>
              <a:rPr lang="pt-BR" dirty="0"/>
              <a:t>Média Salarial: </a:t>
            </a:r>
            <a:r>
              <a:rPr lang="pt-BR" i="1" dirty="0"/>
              <a:t>Somente 4 vagas continham indicação salarial, por isso não temos uma média confiável para essa categoria</a:t>
            </a: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954055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Salários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b="1" dirty="0" err="1"/>
              <a:t>JavaScript</a:t>
            </a:r>
            <a:r>
              <a:rPr lang="pt-BR" b="1" dirty="0"/>
              <a:t> – Total de 29 vagas em 16 anúncios</a:t>
            </a:r>
            <a:endParaRPr lang="pt-BR" dirty="0"/>
          </a:p>
          <a:p>
            <a:r>
              <a:rPr lang="pt-BR" dirty="0"/>
              <a:t>Maior salário: R$ 5.500,00 – Programador </a:t>
            </a:r>
            <a:r>
              <a:rPr lang="pt-BR" dirty="0" err="1"/>
              <a:t>JavaScript</a:t>
            </a:r>
            <a:r>
              <a:rPr lang="pt-BR" dirty="0"/>
              <a:t> – Rio de Janeiro (RJ)</a:t>
            </a:r>
          </a:p>
          <a:p>
            <a:r>
              <a:rPr lang="pt-BR" dirty="0"/>
              <a:t>Menor Salário: R$ 2.500,00 – Programador PHP / </a:t>
            </a:r>
            <a:r>
              <a:rPr lang="pt-BR" dirty="0" err="1"/>
              <a:t>JavaScript</a:t>
            </a:r>
            <a:r>
              <a:rPr lang="pt-BR" dirty="0"/>
              <a:t> – São Paulo (SP) </a:t>
            </a:r>
          </a:p>
          <a:p>
            <a:r>
              <a:rPr lang="pt-BR" dirty="0"/>
              <a:t>Média Salarial: </a:t>
            </a:r>
            <a:r>
              <a:rPr lang="pt-BR" i="1" dirty="0"/>
              <a:t>Somente 6 vagas continham indicação salarial, por isso não temos uma média confiável para essa categoria.</a:t>
            </a: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414319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Salários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pt-BR" sz="2500" b="1" dirty="0" smtClean="0"/>
          </a:p>
          <a:p>
            <a:r>
              <a:rPr lang="pt-BR" b="1" dirty="0"/>
              <a:t>HTML – Total de 3 vagas em 1 anúncio </a:t>
            </a:r>
            <a:endParaRPr lang="pt-BR" dirty="0"/>
          </a:p>
          <a:p>
            <a:r>
              <a:rPr lang="pt-BR" dirty="0"/>
              <a:t>Maior salário: R$ 8.500,00 – Analista de WEB Design HTML / CSS – São Paulo (SP) </a:t>
            </a:r>
          </a:p>
          <a:p>
            <a:r>
              <a:rPr lang="pt-BR" i="1" dirty="0"/>
              <a:t>Sem salário especificado para a única oferta disponível.</a:t>
            </a: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163715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b="1" dirty="0" smtClean="0"/>
              <a:t>1. Decida </a:t>
            </a:r>
            <a:r>
              <a:rPr lang="pt-BR" b="1" dirty="0"/>
              <a:t>quais habilidades você quer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Você </a:t>
            </a:r>
            <a:r>
              <a:rPr lang="pt-BR" dirty="0"/>
              <a:t>realmente precisa se concentrar em alguma coisa e aceitar o fato de que não é possível ser um “generalista”. O que você pode fazer é centrar seus esforços no aprendizado em uma habilidade e se tornar um perito nesse campo. Porém, escolher uma área para começar pode ser complicado, mas há uma solução: pense no que você quer desenvolver: se for temas para </a:t>
            </a:r>
            <a:r>
              <a:rPr lang="pt-BR" dirty="0" err="1"/>
              <a:t>WordPress</a:t>
            </a:r>
            <a:r>
              <a:rPr lang="pt-BR" dirty="0"/>
              <a:t>, então seu caminho é o PHP; se for sistemas de gestão personalizados, tente ASP.net; jogos de iPhone, aprender C# e assim por diante</a:t>
            </a:r>
            <a:r>
              <a:rPr lang="pt-BR" dirty="0" smtClean="0"/>
              <a:t>.</a:t>
            </a: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3218723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sz="2500" dirty="0" smtClean="0"/>
              <a:t>2. </a:t>
            </a:r>
            <a:r>
              <a:rPr lang="pt-BR" b="1" dirty="0"/>
              <a:t>Aprenda direito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Independentemente da linguagem que você escolher, </a:t>
            </a:r>
            <a:r>
              <a:rPr lang="pt-BR" b="1" dirty="0"/>
              <a:t>aprenda direito</a:t>
            </a:r>
            <a:r>
              <a:rPr lang="pt-BR" dirty="0" smtClean="0"/>
              <a:t>!</a:t>
            </a:r>
          </a:p>
          <a:p>
            <a:pPr marL="0" indent="0">
              <a:buNone/>
            </a:pPr>
            <a:r>
              <a:rPr lang="pt-BR" b="1" dirty="0" smtClean="0"/>
              <a:t>3. Google </a:t>
            </a:r>
            <a:r>
              <a:rPr lang="pt-BR" b="1" dirty="0"/>
              <a:t>é o seu melhor amigo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Realmente não importa que tipo de problema que você tem, estou certo de Google pode resolvê-lo (na maioria dos casos, pelo menos).</a:t>
            </a:r>
          </a:p>
          <a:p>
            <a:pPr marL="0" indent="0">
              <a:buNone/>
            </a:pPr>
            <a:r>
              <a:rPr lang="pt-BR" b="1" dirty="0" smtClean="0"/>
              <a:t>4.</a:t>
            </a:r>
            <a:r>
              <a:rPr lang="pt-BR" dirty="0"/>
              <a:t> </a:t>
            </a:r>
            <a:r>
              <a:rPr lang="pt-BR" b="1" dirty="0" smtClean="0"/>
              <a:t>Analise </a:t>
            </a:r>
            <a:r>
              <a:rPr lang="pt-BR" b="1" dirty="0"/>
              <a:t>o código alheio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É importante olhar outros sites para entender como eles são codificados. Se você gosta de algum estilo ou elemento de um site, </a:t>
            </a:r>
            <a:r>
              <a:rPr lang="pt-BR" b="1" dirty="0"/>
              <a:t>olhe para o código fonte e o analise</a:t>
            </a:r>
            <a:r>
              <a:rPr lang="pt-BR" dirty="0"/>
              <a:t>!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75957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b="1" dirty="0" smtClean="0"/>
              <a:t>5. Entre </a:t>
            </a:r>
            <a:r>
              <a:rPr lang="pt-BR" b="1" dirty="0"/>
              <a:t>numa rede de conhecimentos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Outra coisa importante é participar de uma rede dentro de seu campo de conhecimento. Nunca é demais conhecer outros desenvolvedores e designers. E também não é interessante você ter que voltar atrás e buscar coisas no Google quando pode-se obter ajuda de pessoas da mesma área. </a:t>
            </a:r>
          </a:p>
          <a:p>
            <a:pPr marL="0" indent="0">
              <a:buNone/>
            </a:pPr>
            <a:r>
              <a:rPr lang="pt-BR" b="1" dirty="0" smtClean="0"/>
              <a:t>6. Entenda </a:t>
            </a:r>
            <a:r>
              <a:rPr lang="pt-BR" b="1" dirty="0"/>
              <a:t>os designers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Para um desenvolvimento bem feito, o web </a:t>
            </a:r>
            <a:r>
              <a:rPr lang="pt-BR" dirty="0" err="1"/>
              <a:t>developer</a:t>
            </a:r>
            <a:r>
              <a:rPr lang="pt-BR" dirty="0"/>
              <a:t> tem que compreender os designers, caso não tem ideia de como eles trabalham.</a:t>
            </a:r>
          </a:p>
          <a:p>
            <a:pPr marL="0" indent="0">
              <a:buNone/>
            </a:pPr>
            <a:r>
              <a:rPr lang="pt-BR" dirty="0"/>
              <a:t>Aprenda a conversar com eles e explicar o que está errado e saber pedir para corrigir seus próprios erros. Dessa forma, sua relação de trabalho será mais próxima e o resultado bem melhor.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707283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b="1" dirty="0" smtClean="0"/>
              <a:t>7. Use </a:t>
            </a:r>
            <a:r>
              <a:rPr lang="pt-BR" b="1" dirty="0"/>
              <a:t>ferramentas profissionais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Apesar de HTML e CSS poderem ser feitos até com o Bloco de Notas, isso não é recomendado. Trabalhe com ferramentas profissionais como </a:t>
            </a:r>
            <a:r>
              <a:rPr lang="pt-BR" dirty="0" err="1"/>
              <a:t>Netbeans</a:t>
            </a:r>
            <a:r>
              <a:rPr lang="pt-BR" dirty="0"/>
              <a:t>, </a:t>
            </a:r>
            <a:r>
              <a:rPr lang="pt-BR" dirty="0" err="1"/>
              <a:t>Notepad</a:t>
            </a:r>
            <a:r>
              <a:rPr lang="pt-BR" dirty="0"/>
              <a:t>++, Eclipse, Sublime, dentre outros.</a:t>
            </a:r>
          </a:p>
          <a:p>
            <a:pPr marL="0" indent="0">
              <a:buNone/>
            </a:pPr>
            <a:r>
              <a:rPr lang="pt-BR" dirty="0"/>
              <a:t>Esse tipo de ferramenta verifica erros, tem </a:t>
            </a:r>
            <a:r>
              <a:rPr lang="pt-BR" i="1" dirty="0" err="1"/>
              <a:t>autocomplete</a:t>
            </a:r>
            <a:r>
              <a:rPr lang="pt-BR" i="1" dirty="0"/>
              <a:t> </a:t>
            </a:r>
            <a:r>
              <a:rPr lang="pt-BR" dirty="0"/>
              <a:t>e dá sugestões durante a codificação. Há uma razão pela qual Eclipse e </a:t>
            </a:r>
            <a:r>
              <a:rPr lang="pt-BR" dirty="0" err="1"/>
              <a:t>NetBeans</a:t>
            </a:r>
            <a:r>
              <a:rPr lang="pt-BR" dirty="0"/>
              <a:t> são dois dos </a:t>
            </a:r>
            <a:r>
              <a:rPr lang="pt-BR" dirty="0" err="1"/>
              <a:t>IDEs</a:t>
            </a:r>
            <a:r>
              <a:rPr lang="pt-BR" dirty="0"/>
              <a:t> mais usados no mundo: eles fazem o trabalho em grande estilo além de te ajudar a programar!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163348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b="1" dirty="0" smtClean="0"/>
              <a:t>8. Deixe </a:t>
            </a:r>
            <a:r>
              <a:rPr lang="pt-BR" b="1" dirty="0"/>
              <a:t>as coisas legais por último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Cada linguagem tem a sua própria “versão cool”. Por exemplo, HTML tem HTML5, CSS tem CSS3, </a:t>
            </a:r>
            <a:r>
              <a:rPr lang="pt-BR" dirty="0" err="1"/>
              <a:t>JavaScript</a:t>
            </a:r>
            <a:r>
              <a:rPr lang="pt-BR" dirty="0"/>
              <a:t> e AJAX tem </a:t>
            </a:r>
            <a:r>
              <a:rPr lang="pt-BR" dirty="0" err="1"/>
              <a:t>jQuery</a:t>
            </a:r>
            <a:r>
              <a:rPr lang="pt-BR" dirty="0"/>
              <a:t> e assim por diante. É muito melhor se você aprender a linguagem básica e depois estudar mais até chegar no estágio </a:t>
            </a:r>
            <a:r>
              <a:rPr lang="pt-BR" i="1" dirty="0"/>
              <a:t>cool</a:t>
            </a:r>
            <a:r>
              <a:rPr lang="pt-BR" dirty="0"/>
              <a:t>. E, também, as coisas “cool” trabalham a partir dos elementos básicos, então você não será capaz de desenvolver e entender um controle deslizante com </a:t>
            </a:r>
            <a:r>
              <a:rPr lang="pt-BR" dirty="0" err="1"/>
              <a:t>jQuery</a:t>
            </a:r>
            <a:r>
              <a:rPr lang="pt-BR" dirty="0"/>
              <a:t> se você não compreender o </a:t>
            </a:r>
            <a:r>
              <a:rPr lang="pt-BR" dirty="0" err="1"/>
              <a:t>JavaScript</a:t>
            </a:r>
            <a:r>
              <a:rPr lang="pt-BR" dirty="0"/>
              <a:t> básico.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1289093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b="1" dirty="0" smtClean="0"/>
              <a:t>9. Mantenha-se </a:t>
            </a:r>
            <a:r>
              <a:rPr lang="pt-BR" b="1" dirty="0"/>
              <a:t>informado e atualizado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É importante que você se mantenha informado e atualizado nas novas tecnologias no mundo do desenvolvimento web ou na área que você atua lendo </a:t>
            </a:r>
            <a:r>
              <a:rPr lang="pt-BR" dirty="0" err="1"/>
              <a:t>feeds</a:t>
            </a:r>
            <a:r>
              <a:rPr lang="pt-BR" dirty="0"/>
              <a:t>, livros e blogs. Fique atualizado e certifique-se de que você é um dos primeiros a oferecer produtos desenvolvidos com a tecnologia mais recente.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3210056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Web Designer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3000" dirty="0" smtClean="0"/>
          </a:p>
          <a:p>
            <a:pPr marL="0" indent="0">
              <a:buNone/>
            </a:pPr>
            <a:r>
              <a:rPr lang="pt-BR" sz="2800" dirty="0" smtClean="0"/>
              <a:t>Desenvolve </a:t>
            </a:r>
            <a:r>
              <a:rPr lang="pt-BR" sz="2800" dirty="0"/>
              <a:t>a parte visual do site, normalmente seguindo normas visuais pré-estabelecidas pela empresa/cliente. </a:t>
            </a:r>
          </a:p>
          <a:p>
            <a:pPr marL="0" indent="0">
              <a:buNone/>
            </a:pPr>
            <a:r>
              <a:rPr lang="pt-BR" sz="2800" dirty="0"/>
              <a:t>Logo, é necessário a utilização de softwares para a criação de componentes como imagens e ícones para o site, ou até mesmo o site, somente na parte gráfica, sem o HTML, para que o desenvolvedor web saiba o que fazer.</a:t>
            </a:r>
          </a:p>
          <a:p>
            <a:pPr marL="0" indent="0">
              <a:buNone/>
            </a:pPr>
            <a:endParaRPr lang="pt-BR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2176421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10 Dicas para Desenvolvedores Web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pPr marL="0" indent="0">
              <a:buNone/>
            </a:pPr>
            <a:r>
              <a:rPr lang="pt-BR" b="1" dirty="0" smtClean="0"/>
              <a:t>10. Continue </a:t>
            </a:r>
            <a:r>
              <a:rPr lang="pt-BR" b="1" dirty="0"/>
              <a:t>com o processo de aprendizagem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Depois de se tornar um especialista no campo que escolheu, trilhe seu caminho rumo ao aprendizado de outras linguagens e/ou áreas de atuação. Preste atenção nas linguagens mais importantes. Quando você domina duas, vá para a terceira e assim por diante. Porém, procure praticar também aquelas linguagens que você se especializou primeiro, para evitar o esquecimento.</a:t>
            </a:r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</p:spTree>
    <p:extLst>
      <p:ext uri="{BB962C8B-B14F-4D97-AF65-F5344CB8AC3E}">
        <p14:creationId xmlns:p14="http://schemas.microsoft.com/office/powerpoint/2010/main" val="2340339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Bibliografia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1524000" y="1511424"/>
            <a:ext cx="9144000" cy="42672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500" b="1" dirty="0"/>
          </a:p>
          <a:p>
            <a:r>
              <a:rPr lang="pt-BR" sz="1200" u="sng" dirty="0">
                <a:hlinkClick r:id="rId2"/>
              </a:rPr>
              <a:t>http://desenvolvimentoparaweb.com/miscelanea/10-dicas-desenvolvedores-web-iniciantes-devem-saber/</a:t>
            </a:r>
            <a:r>
              <a:rPr lang="pt-BR" sz="1200" dirty="0"/>
              <a:t> </a:t>
            </a:r>
          </a:p>
          <a:p>
            <a:r>
              <a:rPr lang="pt-BR" sz="1200" u="sng" dirty="0">
                <a:hlinkClick r:id="rId3"/>
              </a:rPr>
              <a:t>http://exame.abril.com.br//tecnologia/noticias/10-coisas-que-todo-desenvolvedor-web-deveria-saber-antes-de-comecar/lista</a:t>
            </a:r>
            <a:r>
              <a:rPr lang="pt-BR" sz="1200" dirty="0"/>
              <a:t> </a:t>
            </a:r>
          </a:p>
          <a:p>
            <a:r>
              <a:rPr lang="pt-BR" sz="1200" u="sng" dirty="0">
                <a:hlinkClick r:id="rId4"/>
              </a:rPr>
              <a:t>http://www.luis.blog.br/desenvolvedor-web-o-que-faz-e-o-que-e-necessario-para-ser-um-web-developer.aspx</a:t>
            </a:r>
            <a:endParaRPr lang="pt-BR" sz="1200" dirty="0"/>
          </a:p>
          <a:p>
            <a:r>
              <a:rPr lang="pt-BR" sz="1200" u="sng" dirty="0">
                <a:hlinkClick r:id="rId5"/>
              </a:rPr>
              <a:t>https://www.java.com/pt_BR/download/faq/whatis_java.xml</a:t>
            </a:r>
            <a:endParaRPr lang="pt-BR" sz="1200" dirty="0"/>
          </a:p>
          <a:p>
            <a:r>
              <a:rPr lang="pt-BR" sz="1200" u="sng" dirty="0">
                <a:hlinkClick r:id="rId6"/>
              </a:rPr>
              <a:t>http://www.tecmundo.com.br/programacao/2710-o-que-e-java-.htm</a:t>
            </a:r>
            <a:endParaRPr lang="pt-BR" sz="1200" dirty="0"/>
          </a:p>
          <a:p>
            <a:r>
              <a:rPr lang="pt-BR" sz="1200" u="sng" dirty="0">
                <a:hlinkClick r:id="rId7"/>
              </a:rPr>
              <a:t>http://www.devmedia.com.br/introducao-ao-framework-ruby-on-rails/31285</a:t>
            </a:r>
            <a:endParaRPr lang="pt-BR" sz="1200" dirty="0"/>
          </a:p>
          <a:p>
            <a:r>
              <a:rPr lang="pt-BR" sz="1200" u="sng" dirty="0">
                <a:hlinkClick r:id="rId8"/>
              </a:rPr>
              <a:t>https://udgwebdev.com/8-motivos-para-estudar-ruby-on-rails</a:t>
            </a:r>
            <a:endParaRPr lang="pt-BR" sz="1200" dirty="0"/>
          </a:p>
          <a:p>
            <a:r>
              <a:rPr lang="pt-BR" sz="1200" u="sng" dirty="0">
                <a:hlinkClick r:id="rId9"/>
              </a:rPr>
              <a:t>http://wiki.locaweb.com.br/pt-br/O_que_%C3%A9_o_Ruby%3F_Qual_o_papel_do_Rails%3F</a:t>
            </a:r>
            <a:endParaRPr lang="pt-BR" sz="1200" dirty="0"/>
          </a:p>
          <a:p>
            <a:r>
              <a:rPr lang="pt-BR" sz="1200" u="sng" dirty="0">
                <a:hlinkClick r:id="rId10"/>
              </a:rPr>
              <a:t>http://www.tecmundo.com.br/2862-profissao-programador-web.htm</a:t>
            </a:r>
            <a:endParaRPr lang="pt-BR" sz="1200" dirty="0"/>
          </a:p>
          <a:p>
            <a:r>
              <a:rPr lang="pt-BR" sz="1200" u="sng" dirty="0">
                <a:hlinkClick r:id="rId11"/>
              </a:rPr>
              <a:t>https://www.oficinadanet.com.br/post/14518-qual-a-linguagem-de-programacao-e-mais-bem-remunerada</a:t>
            </a:r>
            <a:endParaRPr lang="pt-BR" sz="1200" dirty="0"/>
          </a:p>
          <a:p>
            <a:pPr marL="0" indent="0">
              <a:buNone/>
            </a:pPr>
            <a:endParaRPr lang="pt-BR" sz="2500" dirty="0"/>
          </a:p>
          <a:p>
            <a:pPr marL="0" lvl="0" indent="0">
              <a:buNone/>
            </a:pPr>
            <a:endParaRPr lang="pt-BR" sz="2500" i="1" dirty="0" smtClean="0"/>
          </a:p>
        </p:txBody>
      </p:sp>
      <p:sp>
        <p:nvSpPr>
          <p:cNvPr id="4" name="Retângulo 3"/>
          <p:cNvSpPr/>
          <p:nvPr/>
        </p:nvSpPr>
        <p:spPr>
          <a:xfrm>
            <a:off x="3004291" y="5949280"/>
            <a:ext cx="61834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b="1" dirty="0" smtClean="0">
                <a:solidFill>
                  <a:srgbClr val="92D050"/>
                </a:solidFill>
              </a:rPr>
              <a:t>Alunos:</a:t>
            </a:r>
          </a:p>
          <a:p>
            <a:pPr algn="ctr"/>
            <a:r>
              <a:rPr lang="pt-BR" sz="1400" dirty="0" smtClean="0">
                <a:solidFill>
                  <a:srgbClr val="92D050"/>
                </a:solidFill>
              </a:rPr>
              <a:t>Matheus Oliveira Vidal – 1523332059</a:t>
            </a:r>
          </a:p>
          <a:p>
            <a:pPr algn="ctr"/>
            <a:r>
              <a:rPr lang="pt-BR" sz="1400" dirty="0" smtClean="0">
                <a:solidFill>
                  <a:srgbClr val="92D050"/>
                </a:solidFill>
              </a:rPr>
              <a:t>Marina de Oliveira Tavares – 1523331006 </a:t>
            </a:r>
            <a:endParaRPr lang="pt-BR" sz="1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9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Web Master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3000" dirty="0" smtClean="0"/>
          </a:p>
          <a:p>
            <a:pPr marL="0" indent="0">
              <a:buNone/>
            </a:pPr>
            <a:r>
              <a:rPr lang="pt-BR" sz="3000" dirty="0" smtClean="0"/>
              <a:t>É o </a:t>
            </a:r>
            <a:r>
              <a:rPr lang="pt-BR" sz="3000" dirty="0"/>
              <a:t>profissional responsável pela manutenção no site. O mesmo deve garantir que o conteúdo do site esteja como o esperado, que os links não estejam quebrados e que o site esteja sendo utilizado da maneira correta.</a:t>
            </a:r>
          </a:p>
          <a:p>
            <a:pPr marL="0" indent="0">
              <a:buNone/>
            </a:pPr>
            <a:endParaRPr lang="pt-BR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2498874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3000" dirty="0" smtClean="0"/>
          </a:p>
          <a:p>
            <a:pPr marL="0" indent="0">
              <a:buNone/>
            </a:pPr>
            <a:endParaRPr lang="pt-BR" sz="3000" b="1" dirty="0" smtClean="0"/>
          </a:p>
        </p:txBody>
      </p:sp>
      <p:pic>
        <p:nvPicPr>
          <p:cNvPr id="2050" name="Picture 2" descr="Resultado de imagem para ruby on rai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952625"/>
            <a:ext cx="714375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522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pt-BR" sz="3000" dirty="0" smtClean="0"/>
          </a:p>
          <a:p>
            <a:pPr marL="0" indent="0">
              <a:buNone/>
            </a:pPr>
            <a:r>
              <a:rPr lang="pt-BR" sz="3000" dirty="0" smtClean="0"/>
              <a:t>É </a:t>
            </a:r>
            <a:r>
              <a:rPr lang="pt-BR" sz="3000" dirty="0"/>
              <a:t>uma coleção de bibliotecas e ferramentas capazes de fazer o desenvolvimento, implantação e manutenção de uma aplicação web com mais facilidade e utiliza uma linguagem orientada à </a:t>
            </a:r>
            <a:r>
              <a:rPr lang="pt-BR" sz="3000" dirty="0" smtClean="0"/>
              <a:t>objetos </a:t>
            </a:r>
            <a:r>
              <a:rPr lang="pt-BR" sz="3000" dirty="0"/>
              <a:t>conhecida como Ruby. Para </a:t>
            </a:r>
            <a:r>
              <a:rPr lang="pt-BR" sz="3000" dirty="0" smtClean="0"/>
              <a:t>utilizar a linguagem </a:t>
            </a:r>
            <a:r>
              <a:rPr lang="pt-BR" sz="3000" dirty="0"/>
              <a:t>é preciso que o desenvolvedor conheça algumas de suas filosofias antes. Essas são:</a:t>
            </a:r>
          </a:p>
          <a:p>
            <a:pPr marL="0" indent="0">
              <a:buNone/>
            </a:pPr>
            <a:endParaRPr lang="pt-BR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346462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Ruby </a:t>
            </a:r>
            <a:r>
              <a:rPr lang="pt-BR" dirty="0" err="1" smtClean="0"/>
              <a:t>on</a:t>
            </a:r>
            <a:r>
              <a:rPr lang="pt-BR" dirty="0" smtClean="0"/>
              <a:t> </a:t>
            </a:r>
            <a:r>
              <a:rPr lang="pt-BR" dirty="0" err="1" smtClean="0"/>
              <a:t>Rails</a:t>
            </a:r>
            <a:endParaRPr lang="pt-BR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endParaRPr lang="pt-BR" sz="3000" i="1" dirty="0" smtClean="0"/>
          </a:p>
          <a:p>
            <a:pPr lvl="0"/>
            <a:r>
              <a:rPr lang="pt-BR" sz="2500" b="1" i="1" dirty="0" smtClean="0"/>
              <a:t>DRY-</a:t>
            </a:r>
            <a:r>
              <a:rPr lang="pt-BR" sz="2500" b="1" i="1" dirty="0" err="1" smtClean="0"/>
              <a:t>Don't</a:t>
            </a:r>
            <a:r>
              <a:rPr lang="pt-BR" sz="2500" b="1" i="1" dirty="0" smtClean="0"/>
              <a:t> </a:t>
            </a:r>
            <a:r>
              <a:rPr lang="pt-BR" sz="2500" b="1" i="1" dirty="0" err="1"/>
              <a:t>Repeat</a:t>
            </a:r>
            <a:r>
              <a:rPr lang="pt-BR" sz="2500" b="1" i="1" dirty="0"/>
              <a:t> </a:t>
            </a:r>
            <a:r>
              <a:rPr lang="pt-BR" sz="2500" b="1" i="1" dirty="0" err="1"/>
              <a:t>Yourself</a:t>
            </a:r>
            <a:r>
              <a:rPr lang="pt-BR" sz="2500" i="1" dirty="0"/>
              <a:t>: </a:t>
            </a:r>
            <a:r>
              <a:rPr lang="pt-BR" sz="2500" dirty="0"/>
              <a:t> A </a:t>
            </a:r>
            <a:r>
              <a:rPr lang="pt-BR" sz="2500" dirty="0" smtClean="0"/>
              <a:t>ideia </a:t>
            </a:r>
            <a:r>
              <a:rPr lang="pt-BR" sz="2500" dirty="0"/>
              <a:t>por </a:t>
            </a:r>
            <a:r>
              <a:rPr lang="pt-BR" sz="2500" dirty="0" smtClean="0"/>
              <a:t>trás </a:t>
            </a:r>
            <a:r>
              <a:rPr lang="pt-BR" sz="2500" dirty="0"/>
              <a:t>deste conceito no </a:t>
            </a:r>
            <a:r>
              <a:rPr lang="pt-BR" sz="2500" dirty="0" err="1" smtClean="0"/>
              <a:t>Rails</a:t>
            </a:r>
            <a:r>
              <a:rPr lang="pt-BR" sz="2500" dirty="0" smtClean="0"/>
              <a:t> </a:t>
            </a:r>
            <a:r>
              <a:rPr lang="pt-BR" sz="2500" dirty="0"/>
              <a:t>é a de proporcionar ao programador métodos que abstraia ao máximo todo o desenvolvimento do projeto, e isso segue desde a modelagem dos objetos até a preparação das views, pois já existe </a:t>
            </a:r>
            <a:r>
              <a:rPr lang="pt-BR" sz="2500" dirty="0" smtClean="0"/>
              <a:t>determinados métodos prontos </a:t>
            </a:r>
            <a:r>
              <a:rPr lang="pt-BR" sz="2500" dirty="0"/>
              <a:t>que </a:t>
            </a:r>
            <a:r>
              <a:rPr lang="pt-BR" sz="2500" dirty="0" smtClean="0"/>
              <a:t>resolvem </a:t>
            </a:r>
            <a:r>
              <a:rPr lang="pt-BR" sz="2500" dirty="0"/>
              <a:t>os clássicos problemas de duplicidade de código, por isso, caso perceba a existência de um código redundante, procure investigar se não há uma nova e melhor forma de resolvê-lo;</a:t>
            </a:r>
          </a:p>
          <a:p>
            <a:pPr marL="0" indent="0">
              <a:buNone/>
            </a:pPr>
            <a:endParaRPr lang="pt-BR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1997118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Computer_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Escritório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critório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Escritório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critório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472324-6816-447D-A73C-4FA00160DF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com design de placa de circuito (widescreen)</Template>
  <TotalTime>0</TotalTime>
  <Words>2653</Words>
  <Application>Microsoft Office PowerPoint</Application>
  <PresentationFormat>Widescreen</PresentationFormat>
  <Paragraphs>206</Paragraphs>
  <Slides>51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51</vt:i4>
      </vt:variant>
    </vt:vector>
  </HeadingPairs>
  <TitlesOfParts>
    <vt:vector size="56" baseType="lpstr">
      <vt:lpstr>Arial</vt:lpstr>
      <vt:lpstr>Candara</vt:lpstr>
      <vt:lpstr>Consolas</vt:lpstr>
      <vt:lpstr>Times New Roman</vt:lpstr>
      <vt:lpstr>TechComputer_16x9</vt:lpstr>
      <vt:lpstr>Web Developer</vt:lpstr>
      <vt:lpstr>Web Developer</vt:lpstr>
      <vt:lpstr>Apresentação do PowerPoint</vt:lpstr>
      <vt:lpstr>Web Developer</vt:lpstr>
      <vt:lpstr>Web Designer</vt:lpstr>
      <vt:lpstr>Web Master</vt:lpstr>
      <vt:lpstr>Ruby on Rails</vt:lpstr>
      <vt:lpstr>Ruby on Rails</vt:lpstr>
      <vt:lpstr>Ruby on Rails</vt:lpstr>
      <vt:lpstr>Ruby on Rails</vt:lpstr>
      <vt:lpstr>Ruby on Rails</vt:lpstr>
      <vt:lpstr>Ruby on Rails</vt:lpstr>
      <vt:lpstr>Ruby on Rails</vt:lpstr>
      <vt:lpstr>Java</vt:lpstr>
      <vt:lpstr>Java</vt:lpstr>
      <vt:lpstr>Java</vt:lpstr>
      <vt:lpstr>Java</vt:lpstr>
      <vt:lpstr>Apresentação do PowerPoint</vt:lpstr>
      <vt:lpstr>JavaScript</vt:lpstr>
      <vt:lpstr>As tecnologias que se precisa dominar</vt:lpstr>
      <vt:lpstr>Camada de Apresentação</vt:lpstr>
      <vt:lpstr>Camada de Negócio</vt:lpstr>
      <vt:lpstr>Camada de Dados</vt:lpstr>
      <vt:lpstr>Apresentação do PowerPoint</vt:lpstr>
      <vt:lpstr>WebStorm: Ambiente de desenvolvimento em Javascript.</vt:lpstr>
      <vt:lpstr>Sublime Text: Editor de texto e código fonte</vt:lpstr>
      <vt:lpstr>Dreamweaver: Software de desenvolvimento voltado para a web</vt:lpstr>
      <vt:lpstr>Visual Studio: É um pacote de programas da Microsoft para desenvolvimento de software.</vt:lpstr>
      <vt:lpstr>SQLServer: Sistema Gerenciador de Banco de Dados (SGBD) desenvolvido pela Microsoft.</vt:lpstr>
      <vt:lpstr>MySQL Workbench: Ferramenta de designer visual para bancos de dados.</vt:lpstr>
      <vt:lpstr>Notepad++: Editor de texto versátil com suporte a várias linguagens de programação.</vt:lpstr>
      <vt:lpstr>Adobe Photoshop: É um software de edição de imagens bidimensionais.</vt:lpstr>
      <vt:lpstr>Adobe Fireworks: É um editor de imagens de bitmap e desenho vetorial.</vt:lpstr>
      <vt:lpstr>Corel Draw: É um programa de desenho vetorial bidimensional para design gráfico.</vt:lpstr>
      <vt:lpstr>Jornada de Trabalho</vt:lpstr>
      <vt:lpstr>Salários</vt:lpstr>
      <vt:lpstr>Salários</vt:lpstr>
      <vt:lpstr>Salários</vt:lpstr>
      <vt:lpstr>Salários</vt:lpstr>
      <vt:lpstr>Salários</vt:lpstr>
      <vt:lpstr>Salários</vt:lpstr>
      <vt:lpstr>Salários</vt:lpstr>
      <vt:lpstr>Salários</vt:lpstr>
      <vt:lpstr>10 Dicas para Desenvolvedores Web</vt:lpstr>
      <vt:lpstr>10 Dicas para Desenvolvedores Web</vt:lpstr>
      <vt:lpstr>10 Dicas para Desenvolvedores Web</vt:lpstr>
      <vt:lpstr>10 Dicas para Desenvolvedores Web</vt:lpstr>
      <vt:lpstr>10 Dicas para Desenvolvedores Web</vt:lpstr>
      <vt:lpstr>10 Dicas para Desenvolvedores Web</vt:lpstr>
      <vt:lpstr>10 Dicas para Desenvolvedores Web</vt:lpstr>
      <vt:lpstr>Bibliografia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2016-10-16T13:54:55Z</dcterms:created>
  <dcterms:modified xsi:type="dcterms:W3CDTF">2016-10-21T15:02:41Z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TC029010269991</vt:lpwstr>
  </property>
</Properties>
</file>