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9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1" r:id="rId13"/>
    <p:sldId id="272" r:id="rId14"/>
    <p:sldId id="273" r:id="rId15"/>
    <p:sldId id="264" r:id="rId16"/>
    <p:sldId id="274" r:id="rId17"/>
    <p:sldId id="276" r:id="rId18"/>
    <p:sldId id="280" r:id="rId19"/>
    <p:sldId id="281" r:id="rId20"/>
    <p:sldId id="277" r:id="rId21"/>
    <p:sldId id="278" r:id="rId22"/>
    <p:sldId id="282" r:id="rId23"/>
    <p:sldId id="279" r:id="rId24"/>
    <p:sldId id="270" r:id="rId2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4E43"/>
    <a:srgbClr val="149D87"/>
    <a:srgbClr val="109C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76" d="100"/>
          <a:sy n="76" d="100"/>
        </p:scale>
        <p:origin x="20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Planilha1!$B$1</c:f>
              <c:strCache>
                <c:ptCount val="1"/>
                <c:pt idx="0">
                  <c:v> 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BFD-4A2E-A10F-BFBD520AE267}"/>
              </c:ext>
            </c:extLst>
          </c:dPt>
          <c:dPt>
            <c:idx val="1"/>
            <c:bubble3D val="0"/>
            <c:spPr>
              <a:solidFill>
                <a:schemeClr val="accent1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BFD-4A2E-A10F-BFBD520AE267}"/>
              </c:ext>
            </c:extLst>
          </c:dPt>
          <c:cat>
            <c:strRef>
              <c:f>Planilha1!$A$2:$A$3</c:f>
              <c:strCache>
                <c:ptCount val="2"/>
                <c:pt idx="0">
                  <c:v>Desenvolvedor</c:v>
                </c:pt>
                <c:pt idx="1">
                  <c:v>Apple Inc.</c:v>
                </c:pt>
              </c:strCache>
            </c:strRef>
          </c:cat>
          <c:val>
            <c:numRef>
              <c:f>Planilha1!$B$2:$B$3</c:f>
              <c:numCache>
                <c:formatCode>General</c:formatCode>
                <c:ptCount val="2"/>
                <c:pt idx="0">
                  <c:v>7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D0-46A2-92A2-0CAF2AB5C7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Planilha1!$B$1</c:f>
              <c:strCache>
                <c:ptCount val="1"/>
                <c:pt idx="0">
                  <c:v> 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A43-4CFE-86B3-406D3789D9CC}"/>
              </c:ext>
            </c:extLst>
          </c:dPt>
          <c:dPt>
            <c:idx val="1"/>
            <c:bubble3D val="0"/>
            <c:spPr>
              <a:solidFill>
                <a:schemeClr val="accent1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A43-4CFE-86B3-406D3789D9C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Planilha1!$A$2:$A$3</c:f>
              <c:strCache>
                <c:ptCount val="2"/>
                <c:pt idx="0">
                  <c:v>Desenvolvedor</c:v>
                </c:pt>
                <c:pt idx="1">
                  <c:v>Microsoft Corporation</c:v>
                </c:pt>
              </c:strCache>
            </c:strRef>
          </c:cat>
          <c:val>
            <c:numRef>
              <c:f>Planilha1!$B$2:$B$3</c:f>
              <c:numCache>
                <c:formatCode>General</c:formatCode>
                <c:ptCount val="2"/>
                <c:pt idx="0">
                  <c:v>7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A43-4CFE-86B3-406D3789D9CC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Planilha1!$B$1</c:f>
              <c:strCache>
                <c:ptCount val="1"/>
                <c:pt idx="0">
                  <c:v>Android</c:v>
                </c:pt>
              </c:strCache>
            </c:strRef>
          </c:tx>
          <c:spPr>
            <a:solidFill>
              <a:schemeClr val="accent5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Planilha1!$A$2:$A$3</c:f>
              <c:strCache>
                <c:ptCount val="2"/>
                <c:pt idx="0">
                  <c:v>3º trimestre de 2015</c:v>
                </c:pt>
                <c:pt idx="1">
                  <c:v>3º trimestre de 2016</c:v>
                </c:pt>
              </c:strCache>
            </c:strRef>
          </c:cat>
          <c:val>
            <c:numRef>
              <c:f>Planilha1!$B$2:$B$3</c:f>
              <c:numCache>
                <c:formatCode>General</c:formatCode>
                <c:ptCount val="2"/>
                <c:pt idx="0">
                  <c:v>8.41</c:v>
                </c:pt>
                <c:pt idx="1">
                  <c:v>8.75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82-48BA-8158-089B2B48EEFB}"/>
            </c:ext>
          </c:extLst>
        </c:ser>
        <c:ser>
          <c:idx val="1"/>
          <c:order val="1"/>
          <c:tx>
            <c:strRef>
              <c:f>Planilha1!$C$1</c:f>
              <c:strCache>
                <c:ptCount val="1"/>
                <c:pt idx="0">
                  <c:v>iOS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Planilha1!$A$2:$A$3</c:f>
              <c:strCache>
                <c:ptCount val="2"/>
                <c:pt idx="0">
                  <c:v>3º trimestre de 2015</c:v>
                </c:pt>
                <c:pt idx="1">
                  <c:v>3º trimestre de 2016</c:v>
                </c:pt>
              </c:strCache>
            </c:strRef>
          </c:cat>
          <c:val>
            <c:numRef>
              <c:f>Planilha1!$C$2:$C$3</c:f>
              <c:numCache>
                <c:formatCode>General</c:formatCode>
                <c:ptCount val="2"/>
                <c:pt idx="0">
                  <c:v>1.36</c:v>
                </c:pt>
                <c:pt idx="1">
                  <c:v>1.21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382-48BA-8158-089B2B48EEFB}"/>
            </c:ext>
          </c:extLst>
        </c:ser>
        <c:ser>
          <c:idx val="2"/>
          <c:order val="2"/>
          <c:tx>
            <c:strRef>
              <c:f>Planilha1!$D$1</c:f>
              <c:strCache>
                <c:ptCount val="1"/>
                <c:pt idx="0">
                  <c:v>Outros</c:v>
                </c:pt>
              </c:strCache>
            </c:strRef>
          </c:tx>
          <c:spPr>
            <a:solidFill>
              <a:schemeClr val="accent5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Planilha1!$A$2:$A$3</c:f>
              <c:strCache>
                <c:ptCount val="2"/>
                <c:pt idx="0">
                  <c:v>3º trimestre de 2015</c:v>
                </c:pt>
                <c:pt idx="1">
                  <c:v>3º trimestre de 2016</c:v>
                </c:pt>
              </c:strCache>
            </c:strRef>
          </c:cat>
          <c:val>
            <c:numRef>
              <c:f>Planilha1!$D$2:$D$3</c:f>
              <c:numCache>
                <c:formatCode>General</c:formatCode>
                <c:ptCount val="2"/>
                <c:pt idx="0">
                  <c:v>0.23</c:v>
                </c:pt>
                <c:pt idx="1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382-48BA-8158-089B2B48EE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80805568"/>
        <c:axId val="380805896"/>
      </c:barChart>
      <c:catAx>
        <c:axId val="380805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80805896"/>
        <c:crosses val="autoZero"/>
        <c:auto val="1"/>
        <c:lblAlgn val="ctr"/>
        <c:lblOffset val="100"/>
        <c:noMultiLvlLbl val="0"/>
      </c:catAx>
      <c:valAx>
        <c:axId val="380805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808055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dirty="0"/>
              <a:t>Salários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Planilha1!$B$1</c:f>
              <c:strCache>
                <c:ptCount val="1"/>
                <c:pt idx="0">
                  <c:v>Android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Planilha1!$A$2:$A$4</c:f>
              <c:strCache>
                <c:ptCount val="3"/>
                <c:pt idx="0">
                  <c:v>Júnior</c:v>
                </c:pt>
                <c:pt idx="1">
                  <c:v>Pleno</c:v>
                </c:pt>
                <c:pt idx="2">
                  <c:v>Sênior</c:v>
                </c:pt>
              </c:strCache>
            </c:strRef>
          </c:cat>
          <c:val>
            <c:numRef>
              <c:f>Planilha1!$B$2:$B$4</c:f>
              <c:numCache>
                <c:formatCode>General</c:formatCode>
                <c:ptCount val="3"/>
                <c:pt idx="0" formatCode="&quot;R$&quot;\ #,##0.00">
                  <c:v>1000</c:v>
                </c:pt>
                <c:pt idx="1">
                  <c:v>3000</c:v>
                </c:pt>
                <c:pt idx="2">
                  <c:v>7000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AB6-43D5-ABA4-7E9275A9A74E}"/>
            </c:ext>
          </c:extLst>
        </c:ser>
        <c:ser>
          <c:idx val="1"/>
          <c:order val="1"/>
          <c:tx>
            <c:strRef>
              <c:f>Planilha1!$C$1</c:f>
              <c:strCache>
                <c:ptCount val="1"/>
                <c:pt idx="0">
                  <c:v>iOS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Planilha1!$A$2:$A$4</c:f>
              <c:strCache>
                <c:ptCount val="3"/>
                <c:pt idx="0">
                  <c:v>Júnior</c:v>
                </c:pt>
                <c:pt idx="1">
                  <c:v>Pleno</c:v>
                </c:pt>
                <c:pt idx="2">
                  <c:v>Sênior</c:v>
                </c:pt>
              </c:strCache>
            </c:strRef>
          </c:cat>
          <c:val>
            <c:numRef>
              <c:f>Planilha1!$C$2:$C$4</c:f>
              <c:numCache>
                <c:formatCode>General</c:formatCode>
                <c:ptCount val="3"/>
                <c:pt idx="0">
                  <c:v>2000</c:v>
                </c:pt>
                <c:pt idx="1">
                  <c:v>4000</c:v>
                </c:pt>
                <c:pt idx="2">
                  <c:v>9000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AB6-43D5-ABA4-7E9275A9A74E}"/>
            </c:ext>
          </c:extLst>
        </c:ser>
        <c:ser>
          <c:idx val="2"/>
          <c:order val="2"/>
          <c:tx>
            <c:strRef>
              <c:f>Planilha1!$D$1</c:f>
              <c:strCache>
                <c:ptCount val="1"/>
                <c:pt idx="0">
                  <c:v>Desenvolvedor Mobile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Planilha1!$A$2:$A$4</c:f>
              <c:strCache>
                <c:ptCount val="3"/>
                <c:pt idx="0">
                  <c:v>Júnior</c:v>
                </c:pt>
                <c:pt idx="1">
                  <c:v>Pleno</c:v>
                </c:pt>
                <c:pt idx="2">
                  <c:v>Sênior</c:v>
                </c:pt>
              </c:strCache>
            </c:strRef>
          </c:cat>
          <c:val>
            <c:numRef>
              <c:f>Planilha1!$D$2:$D$4</c:f>
              <c:numCache>
                <c:formatCode>General</c:formatCode>
                <c:ptCount val="3"/>
                <c:pt idx="0">
                  <c:v>1000</c:v>
                </c:pt>
                <c:pt idx="1">
                  <c:v>5500</c:v>
                </c:pt>
                <c:pt idx="2">
                  <c:v>14000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AB6-43D5-ABA4-7E9275A9A7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78465432"/>
        <c:axId val="378457560"/>
      </c:lineChart>
      <c:catAx>
        <c:axId val="378465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78457560"/>
        <c:crosses val="autoZero"/>
        <c:auto val="1"/>
        <c:lblAlgn val="ctr"/>
        <c:lblOffset val="100"/>
        <c:noMultiLvlLbl val="0"/>
      </c:catAx>
      <c:valAx>
        <c:axId val="378457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R$&quot;\ 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78465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62EF3-3C4F-43EE-ACEE-D4B806740EA3}" type="datetimeFigureOut">
              <a:rPr lang="en-US" smtClean="0"/>
              <a:pPr/>
              <a:t>11/3/2016</a:t>
            </a:fld>
            <a:endParaRPr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171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8300E-C023-45CD-A0BE-EDB7A8C6EA8B}" type="datetimeFigureOut">
              <a:rPr lang="en-US" smtClean="0"/>
              <a:t>11/3/2016</a:t>
            </a:fld>
            <a:endParaRPr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012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0EAD-E369-4933-8469-ED7764B56A1B}" type="datetimeFigureOut">
              <a:rPr lang="en-US" smtClean="0"/>
              <a:t>11/3/2016</a:t>
            </a:fld>
            <a:endParaRPr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830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0EF2-9919-473B-8215-8616BAF10692}" type="datetimeFigureOut">
              <a:rPr lang="en-US" smtClean="0"/>
              <a:t>11/3/2016</a:t>
            </a:fld>
            <a:endParaRPr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140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72EB-AC54-4713-BFC2-BEB621108C63}" type="datetimeFigureOut">
              <a:rPr lang="en-US" smtClean="0"/>
              <a:t>11/3/2016</a:t>
            </a:fld>
            <a:endParaRPr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841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55A0C-791E-4545-B787-F98AD45CD761}" type="datetimeFigureOut">
              <a:rPr lang="en-US" smtClean="0"/>
              <a:t>11/3/2016</a:t>
            </a:fld>
            <a:endParaRPr lang="en-US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849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36B77-F4F4-4427-AC4F-9A623798AD82}" type="datetimeFigureOut">
              <a:rPr lang="en-US" smtClean="0"/>
              <a:t>11/3/2016</a:t>
            </a:fld>
            <a:endParaRPr lang="en-US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289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E790C-34EB-4565-8437-CACF4CDB7822}" type="datetimeFigureOut">
              <a:rPr lang="en-US" smtClean="0"/>
              <a:t>11/3/2016</a:t>
            </a:fld>
            <a:endParaRPr lang="en-US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492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4C11-22B8-4A4E-8126-B3AF6B948A8E}" type="datetimeFigureOut">
              <a:rPr lang="en-US" smtClean="0"/>
              <a:t>11/3/2016</a:t>
            </a:fld>
            <a:endParaRPr lang="en-US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310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06B6-C816-4861-964D-15A98395707D}" type="datetimeFigureOut">
              <a:rPr lang="en-US" smtClean="0"/>
              <a:t>11/3/2016</a:t>
            </a:fld>
            <a:endParaRPr lang="en-US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38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A8AB-EA7C-4B1B-9D73-E2551851FABE}" type="datetimeFigureOut">
              <a:rPr lang="en-US" smtClean="0"/>
              <a:t>11/3/2016</a:t>
            </a:fld>
            <a:endParaRPr lang="en-US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460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86BE5-D2A3-4BF0-8B30-D7403E61B3DC}" type="datetimeFigureOut">
              <a:rPr lang="en-US" smtClean="0"/>
              <a:t>11/3/2016</a:t>
            </a:fld>
            <a:endParaRPr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04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4.jpg"/><Relationship Id="rId7" Type="http://schemas.openxmlformats.org/officeDocument/2006/relationships/image" Target="../media/image18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1.png"/><Relationship Id="rId4" Type="http://schemas.openxmlformats.org/officeDocument/2006/relationships/image" Target="../media/image15.jpg"/><Relationship Id="rId9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09C85"/>
            </a:gs>
            <a:gs pos="100000">
              <a:srgbClr val="0A4E43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Desenvolvimento Móvel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iOS, </a:t>
            </a:r>
            <a:r>
              <a:rPr lang="pt-BR" dirty="0" err="1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Android</a:t>
            </a:r>
            <a:r>
              <a:rPr lang="pt-BR" dirty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 e Windows Phone/Mobile</a:t>
            </a:r>
          </a:p>
        </p:txBody>
      </p:sp>
    </p:spTree>
    <p:extLst>
      <p:ext uri="{BB962C8B-B14F-4D97-AF65-F5344CB8AC3E}">
        <p14:creationId xmlns:p14="http://schemas.microsoft.com/office/powerpoint/2010/main" val="1018746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577" y="2875722"/>
            <a:ext cx="10276846" cy="3982278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2232" y="20216"/>
            <a:ext cx="7262191" cy="3408784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95" y="465615"/>
            <a:ext cx="3776979" cy="2517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782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8" name="Rectangle 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3817" y="874300"/>
            <a:ext cx="5294715" cy="5109399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7" y="2191359"/>
            <a:ext cx="5294716" cy="2475280"/>
          </a:xfrm>
          <a:prstGeom prst="rect">
            <a:avLst/>
          </a:prstGeom>
        </p:spPr>
      </p:pic>
      <p:cxnSp>
        <p:nvCxnSpPr>
          <p:cNvPr id="10" name="Straight Connector 9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1586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642" y="0"/>
            <a:ext cx="100952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57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4653133" y="954157"/>
            <a:ext cx="29419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6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Valores</a:t>
            </a:r>
          </a:p>
        </p:txBody>
      </p:sp>
      <p:graphicFrame>
        <p:nvGraphicFramePr>
          <p:cNvPr id="7" name="Gráfico 6"/>
          <p:cNvGraphicFramePr/>
          <p:nvPr>
            <p:extLst>
              <p:ext uri="{D42A27DB-BD31-4B8C-83A1-F6EECF244321}">
                <p14:modId xmlns:p14="http://schemas.microsoft.com/office/powerpoint/2010/main" val="3606050843"/>
              </p:ext>
            </p:extLst>
          </p:nvPr>
        </p:nvGraphicFramePr>
        <p:xfrm>
          <a:off x="2812994" y="2443160"/>
          <a:ext cx="6622259" cy="4414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5729079" y="2427315"/>
            <a:ext cx="790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Lucros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8417282" y="4002157"/>
            <a:ext cx="3406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70% Desenvolvedor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8417282" y="4823792"/>
            <a:ext cx="2505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30% Microsoft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8679" y="-165670"/>
            <a:ext cx="1358365" cy="1358365"/>
          </a:xfrm>
          <a:prstGeom prst="roundRect">
            <a:avLst>
              <a:gd name="adj" fmla="val 1858"/>
            </a:avLst>
          </a:prstGeom>
          <a:effectLst/>
        </p:spPr>
      </p:pic>
    </p:spTree>
    <p:extLst>
      <p:ext uri="{BB962C8B-B14F-4D97-AF65-F5344CB8AC3E}">
        <p14:creationId xmlns:p14="http://schemas.microsoft.com/office/powerpoint/2010/main" val="2763877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7" grpId="0" uiExpand="1">
        <p:bldSub>
          <a:bldChart bld="series"/>
        </p:bldSub>
      </p:bldGraphic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9524" y="493810"/>
            <a:ext cx="6134987" cy="5797561"/>
          </a:xfrm>
          <a:prstGeom prst="roundRect">
            <a:avLst>
              <a:gd name="adj" fmla="val 1858"/>
            </a:avLst>
          </a:prstGeom>
          <a:effectLst/>
        </p:spPr>
      </p:pic>
    </p:spTree>
    <p:extLst>
      <p:ext uri="{BB962C8B-B14F-4D97-AF65-F5344CB8AC3E}">
        <p14:creationId xmlns:p14="http://schemas.microsoft.com/office/powerpoint/2010/main" val="3487876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Espaço Reservado para Conteúdo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626028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CaixaDeTexto 11"/>
          <p:cNvSpPr txBox="1"/>
          <p:nvPr/>
        </p:nvSpPr>
        <p:spPr>
          <a:xfrm>
            <a:off x="3969026" y="967408"/>
            <a:ext cx="42539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Presença de Mercado</a:t>
            </a:r>
          </a:p>
        </p:txBody>
      </p:sp>
    </p:spTree>
    <p:extLst>
      <p:ext uri="{BB962C8B-B14F-4D97-AF65-F5344CB8AC3E}">
        <p14:creationId xmlns:p14="http://schemas.microsoft.com/office/powerpoint/2010/main" val="2970281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Sub>
          <a:bldChart bld="series"/>
        </p:bldSub>
      </p:bldGraphic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7" name="Rectangle 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839046"/>
            <a:ext cx="10905066" cy="517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90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382120"/>
            <a:ext cx="10905066" cy="5370744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4384537" y="6120766"/>
            <a:ext cx="3422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https://developer.android.com/</a:t>
            </a:r>
          </a:p>
        </p:txBody>
      </p:sp>
    </p:spTree>
    <p:extLst>
      <p:ext uri="{BB962C8B-B14F-4D97-AF65-F5344CB8AC3E}">
        <p14:creationId xmlns:p14="http://schemas.microsoft.com/office/powerpoint/2010/main" val="3642133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701211" y="510362"/>
            <a:ext cx="8718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Linguagens para desenvolvimento móvel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3381203" y="2158410"/>
            <a:ext cx="2057935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t-BR" sz="2800" b="1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Linguagens</a:t>
            </a:r>
          </a:p>
          <a:p>
            <a:pPr algn="r"/>
            <a:r>
              <a:rPr lang="pt-BR" sz="28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HTML</a:t>
            </a:r>
          </a:p>
          <a:p>
            <a:pPr algn="r"/>
            <a:r>
              <a:rPr lang="pt-BR" sz="2800" dirty="0" err="1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JavaScript</a:t>
            </a:r>
            <a:endParaRPr lang="pt-BR" sz="2800" dirty="0"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  <a:p>
            <a:pPr algn="r"/>
            <a:r>
              <a:rPr lang="pt-BR" sz="28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C++</a:t>
            </a:r>
          </a:p>
          <a:p>
            <a:pPr algn="r"/>
            <a:r>
              <a:rPr lang="pt-BR" sz="28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C#</a:t>
            </a:r>
          </a:p>
          <a:p>
            <a:pPr algn="r"/>
            <a:r>
              <a:rPr lang="pt-BR" sz="28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Java</a:t>
            </a:r>
          </a:p>
          <a:p>
            <a:pPr algn="r"/>
            <a:r>
              <a:rPr lang="pt-BR" sz="28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.NET</a:t>
            </a:r>
          </a:p>
          <a:p>
            <a:pPr algn="r"/>
            <a:r>
              <a:rPr lang="pt-BR" sz="2800" dirty="0" err="1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Objective</a:t>
            </a:r>
            <a:r>
              <a:rPr lang="pt-BR" sz="28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 C</a:t>
            </a:r>
          </a:p>
          <a:p>
            <a:pPr algn="r"/>
            <a:r>
              <a:rPr lang="pt-BR" sz="28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Swift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5720316" y="2169043"/>
            <a:ext cx="2257734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 err="1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IDEs</a:t>
            </a:r>
            <a:endParaRPr lang="pt-BR" sz="2800" b="1" dirty="0"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  <a:p>
            <a:r>
              <a:rPr lang="pt-BR" sz="28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Visual Studio</a:t>
            </a:r>
          </a:p>
          <a:p>
            <a:r>
              <a:rPr lang="pt-BR" sz="28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Eclipse</a:t>
            </a:r>
          </a:p>
          <a:p>
            <a:r>
              <a:rPr lang="pt-BR" sz="28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Sublime</a:t>
            </a:r>
          </a:p>
          <a:p>
            <a:r>
              <a:rPr lang="pt-BR" sz="2800" dirty="0" err="1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NetBeans</a:t>
            </a:r>
            <a:endParaRPr lang="pt-BR" sz="2800" dirty="0"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  <a:p>
            <a:r>
              <a:rPr lang="pt-BR" sz="28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Java SDK</a:t>
            </a:r>
          </a:p>
          <a:p>
            <a:r>
              <a:rPr lang="pt-BR" sz="2800" dirty="0" err="1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Xamarin</a:t>
            </a:r>
            <a:endParaRPr lang="pt-BR" sz="2800" dirty="0"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  <a:p>
            <a:r>
              <a:rPr lang="pt-BR" sz="2800" dirty="0" err="1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xCODE</a:t>
            </a:r>
            <a:endParaRPr lang="pt-BR" sz="2800" dirty="0"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81043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9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9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0"/>
                            </p:stCondLst>
                            <p:childTnLst>
                              <p:par>
                                <p:cTn id="89" presetID="19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9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19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97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8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750288" y="63792"/>
            <a:ext cx="6096000" cy="66479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t-BR" sz="3600" b="1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Dicas pra quem quer começar a desenvolver </a:t>
            </a:r>
          </a:p>
          <a:p>
            <a:pPr algn="ctr"/>
            <a:endParaRPr lang="pt-BR" dirty="0"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  <a:p>
            <a:pPr algn="ctr"/>
            <a:r>
              <a:rPr lang="pt-BR" sz="24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Inovação na ideia ou funcionalidade do aplicativo é essencial </a:t>
            </a:r>
          </a:p>
          <a:p>
            <a:pPr algn="ctr"/>
            <a:endParaRPr lang="pt-BR" sz="2400" dirty="0"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  <a:p>
            <a:pPr algn="ctr"/>
            <a:r>
              <a:rPr lang="pt-BR" sz="24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Tenha em mente o conceito de reuso </a:t>
            </a:r>
          </a:p>
          <a:p>
            <a:pPr algn="ctr"/>
            <a:endParaRPr lang="pt-BR" sz="2400" dirty="0"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  <a:p>
            <a:pPr algn="ctr"/>
            <a:r>
              <a:rPr lang="pt-BR" sz="24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Crie um design inovador e tenha muita atenção a detalhes </a:t>
            </a:r>
          </a:p>
          <a:p>
            <a:pPr algn="ctr"/>
            <a:r>
              <a:rPr lang="pt-BR" sz="24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 </a:t>
            </a:r>
          </a:p>
          <a:p>
            <a:pPr algn="ctr"/>
            <a:r>
              <a:rPr lang="pt-BR" sz="24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Usabilidade e simplicidade na navegação são imprescindíveis</a:t>
            </a:r>
          </a:p>
          <a:p>
            <a:pPr algn="ctr"/>
            <a:r>
              <a:rPr lang="pt-BR" sz="24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 </a:t>
            </a:r>
          </a:p>
          <a:p>
            <a:pPr algn="ctr"/>
            <a:r>
              <a:rPr lang="pt-BR" sz="24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Divulgar o aplicativo</a:t>
            </a:r>
          </a:p>
          <a:p>
            <a:pPr algn="ctr"/>
            <a:r>
              <a:rPr lang="pt-BR" sz="24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 </a:t>
            </a:r>
          </a:p>
          <a:p>
            <a:pPr algn="ctr"/>
            <a:r>
              <a:rPr lang="pt-BR" sz="24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Atualize com frequência</a:t>
            </a:r>
          </a:p>
        </p:txBody>
      </p:sp>
    </p:spTree>
    <p:extLst>
      <p:ext uri="{BB962C8B-B14F-4D97-AF65-F5344CB8AC3E}">
        <p14:creationId xmlns:p14="http://schemas.microsoft.com/office/powerpoint/2010/main" val="1546816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696" y="1239293"/>
            <a:ext cx="3439617" cy="3439617"/>
          </a:xfrm>
          <a:prstGeom prst="roundRect">
            <a:avLst>
              <a:gd name="adj" fmla="val 1858"/>
            </a:avLst>
          </a:prstGeom>
          <a:effectLst/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4394" y="642713"/>
            <a:ext cx="4632777" cy="4632777"/>
          </a:xfrm>
          <a:prstGeom prst="roundRect">
            <a:avLst>
              <a:gd name="adj" fmla="val 1858"/>
            </a:avLst>
          </a:prstGeom>
          <a:effectLst/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61642"/>
            <a:ext cx="4227427" cy="3994917"/>
          </a:xfrm>
          <a:prstGeom prst="roundRect">
            <a:avLst>
              <a:gd name="adj" fmla="val 1858"/>
            </a:avLst>
          </a:prstGeom>
          <a:effectLst/>
        </p:spPr>
      </p:pic>
    </p:spTree>
    <p:extLst>
      <p:ext uri="{BB962C8B-B14F-4D97-AF65-F5344CB8AC3E}">
        <p14:creationId xmlns:p14="http://schemas.microsoft.com/office/powerpoint/2010/main" val="2208375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3965944" y="0"/>
            <a:ext cx="4051005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3741" y="106325"/>
            <a:ext cx="1583232" cy="28110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5064" y="106325"/>
            <a:ext cx="1685913" cy="28110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3823" y="106325"/>
            <a:ext cx="1685913" cy="28110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8062" y="106325"/>
            <a:ext cx="1580433" cy="28110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2301" y="106325"/>
            <a:ext cx="1580433" cy="28110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5181" y="106325"/>
            <a:ext cx="1583232" cy="28110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92993" y="3976577"/>
            <a:ext cx="1605518" cy="1517214"/>
          </a:xfrm>
          <a:prstGeom prst="roundRect">
            <a:avLst>
              <a:gd name="adj" fmla="val 1858"/>
            </a:avLst>
          </a:prstGeom>
          <a:effectLst/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17626" y="3638287"/>
            <a:ext cx="1855504" cy="1855504"/>
          </a:xfrm>
          <a:prstGeom prst="roundRect">
            <a:avLst>
              <a:gd name="adj" fmla="val 1858"/>
            </a:avLst>
          </a:prstGeom>
          <a:effectLst/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22341" y="3840270"/>
            <a:ext cx="1451537" cy="1451537"/>
          </a:xfrm>
          <a:prstGeom prst="roundRect">
            <a:avLst>
              <a:gd name="adj" fmla="val 1858"/>
            </a:avLst>
          </a:prstGeom>
          <a:effectLst/>
        </p:spPr>
      </p:pic>
    </p:spTree>
    <p:extLst>
      <p:ext uri="{BB962C8B-B14F-4D97-AF65-F5344CB8AC3E}">
        <p14:creationId xmlns:p14="http://schemas.microsoft.com/office/powerpoint/2010/main" val="3400489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279990"/>
            <a:ext cx="7620000" cy="3810000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2834530" y="4369981"/>
            <a:ext cx="65229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8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US$ 22.000.000.000,00</a:t>
            </a:r>
          </a:p>
        </p:txBody>
      </p:sp>
    </p:spTree>
    <p:extLst>
      <p:ext uri="{BB962C8B-B14F-4D97-AF65-F5344CB8AC3E}">
        <p14:creationId xmlns:p14="http://schemas.microsoft.com/office/powerpoint/2010/main" val="4126611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9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5" grpI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6220" y="2222609"/>
            <a:ext cx="2556938" cy="1302440"/>
          </a:xfrm>
          <a:prstGeom prst="rect">
            <a:avLst/>
          </a:prstGeom>
        </p:spPr>
      </p:pic>
      <p:sp>
        <p:nvSpPr>
          <p:cNvPr id="11" name="CaixaDeTexto 10"/>
          <p:cNvSpPr txBox="1"/>
          <p:nvPr/>
        </p:nvSpPr>
        <p:spPr>
          <a:xfrm>
            <a:off x="4276824" y="631371"/>
            <a:ext cx="24064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800" b="1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US$50.000,00</a:t>
            </a:r>
          </a:p>
          <a:p>
            <a:pPr algn="ctr"/>
            <a:r>
              <a:rPr lang="pt-BR" sz="2800" b="1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por dia</a:t>
            </a:r>
          </a:p>
        </p:txBody>
      </p:sp>
    </p:spTree>
    <p:extLst>
      <p:ext uri="{BB962C8B-B14F-4D97-AF65-F5344CB8AC3E}">
        <p14:creationId xmlns:p14="http://schemas.microsoft.com/office/powerpoint/2010/main" val="850443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0069 C 0.01094 -0.00903 0.07708 0.03588 0.10208 0.07755 C 0.12695 0.11921 0.13333 0.22639 0.14909 0.24815 C 0.16471 0.26991 0.17656 0.22523 0.1957 0.20903 C 0.21484 0.19236 0.23672 0.14144 0.26419 0.15023 C 0.29153 0.15903 0.32929 0.26088 0.35963 0.26273 C 0.38984 0.26482 0.42487 0.20232 0.4457 0.1625 C 0.46562 0.12269 0.52565 0.27292 0.54284 0.22755 C 0.56041 0.18264 0.59127 0.00648 0.59127 0.0588 C 0.59153 0.11088 0.65208 -0.11134 0.64661 -0.06643 C 0.64166 -0.02153 0.66875 -0.02153 0.68112 -0.01991 C 0.69375 -0.01967 0.71067 -0.10231 0.71367 -0.10231 C 0.71367 -0.10116 0.73476 -0.04722 0.73997 -0.03472 C 0.74466 -0.02222 0.77539 -0.10139 0.77955 -0.10139 C 0.77955 -0.1 0.83047 -0.13079 0.84518 -0.12592 C 0.85976 -0.12129 0.86758 -0.07176 0.86758 -0.07315 C 0.87057 -0.07315 0.87057 -0.01574 0.87057 -0.01458 C 0.87357 -0.01458 0.8638 0.06574 0.8638 0.06435 C 0.8681 0.06435 0.88242 0.23287 0.88242 0.2338 " pathEditMode="relative" rAng="0" ptsTypes="AAAAAAAAAAAAAAAAAAA">
                                      <p:cBhvr>
                                        <p:cTn id="1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15" y="6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9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/>
      <p:bldP spid="11" grpId="1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áfico 6"/>
          <p:cNvGraphicFramePr/>
          <p:nvPr>
            <p:extLst>
              <p:ext uri="{D42A27DB-BD31-4B8C-83A1-F6EECF244321}">
                <p14:modId xmlns:p14="http://schemas.microsoft.com/office/powerpoint/2010/main" val="655151922"/>
              </p:ext>
            </p:extLst>
          </p:nvPr>
        </p:nvGraphicFramePr>
        <p:xfrm>
          <a:off x="925033" y="-18311"/>
          <a:ext cx="10324213" cy="68828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14807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dirty="0"/>
              <a:t>https://msdn.microsoft.com/windows/uwp/debug-test-perf/windows-app-certification-kit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4704522" y="887896"/>
            <a:ext cx="2204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Biografia e Links úteis</a:t>
            </a:r>
          </a:p>
        </p:txBody>
      </p:sp>
      <p:sp>
        <p:nvSpPr>
          <p:cNvPr id="6" name="Retângulo 5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dirty="0"/>
              <a:t>https://msdn.microsoft.com/windows/uwp/debug-test-perf/windows-app-certification-kit-tests</a:t>
            </a:r>
          </a:p>
        </p:txBody>
      </p:sp>
      <p:sp>
        <p:nvSpPr>
          <p:cNvPr id="7" name="Retângulo 6"/>
          <p:cNvSpPr/>
          <p:nvPr/>
        </p:nvSpPr>
        <p:spPr>
          <a:xfrm>
            <a:off x="3048000" y="437804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dirty="0"/>
              <a:t>https://msdn.microsoft.com/pt-br/library/windows/apps/dn629632.aspx</a:t>
            </a:r>
          </a:p>
        </p:txBody>
      </p:sp>
      <p:sp>
        <p:nvSpPr>
          <p:cNvPr id="10" name="Retângulo 9"/>
          <p:cNvSpPr/>
          <p:nvPr/>
        </p:nvSpPr>
        <p:spPr>
          <a:xfrm>
            <a:off x="3048000" y="205423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dirty="0"/>
              <a:t>http://www.tecmundo.com.br/sistema-operacional/60596-ios-android-windows-phone-numeros-gigantes-comparados-infografico.htm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3048000" y="5650253"/>
            <a:ext cx="25164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https://pt.wikipedia.org/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3048000" y="1556627"/>
            <a:ext cx="3455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http://www.meu-smartphone.com</a:t>
            </a:r>
          </a:p>
        </p:txBody>
      </p:sp>
    </p:spTree>
    <p:extLst>
      <p:ext uri="{BB962C8B-B14F-4D97-AF65-F5344CB8AC3E}">
        <p14:creationId xmlns:p14="http://schemas.microsoft.com/office/powerpoint/2010/main" val="424664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696" y="1239293"/>
            <a:ext cx="3439617" cy="3439617"/>
          </a:xfrm>
          <a:prstGeom prst="roundRect">
            <a:avLst>
              <a:gd name="adj" fmla="val 1858"/>
            </a:avLst>
          </a:prstGeom>
          <a:effectLst/>
        </p:spPr>
      </p:pic>
    </p:spTree>
    <p:extLst>
      <p:ext uri="{BB962C8B-B14F-4D97-AF65-F5344CB8AC3E}">
        <p14:creationId xmlns:p14="http://schemas.microsoft.com/office/powerpoint/2010/main" val="2686719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4157" cy="954157"/>
          </a:xfrm>
          <a:prstGeom prst="roundRect">
            <a:avLst>
              <a:gd name="adj" fmla="val 1858"/>
            </a:avLst>
          </a:prstGeom>
          <a:effectLst/>
        </p:spPr>
      </p:pic>
      <p:sp>
        <p:nvSpPr>
          <p:cNvPr id="7" name="CaixaDeTexto 6"/>
          <p:cNvSpPr txBox="1"/>
          <p:nvPr/>
        </p:nvSpPr>
        <p:spPr>
          <a:xfrm>
            <a:off x="4803891" y="3347571"/>
            <a:ext cx="2640466" cy="6994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400" dirty="0">
                <a:latin typeface="Microsoft JhengHei UI Light" panose="020B0304030504040204" pitchFamily="34" charset="-120"/>
              </a:rPr>
              <a:t>Anuidade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4653133" y="954157"/>
            <a:ext cx="29419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6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Valores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5328874" y="4351871"/>
            <a:ext cx="1590500" cy="4196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>
                <a:latin typeface="Microsoft JhengHei UI Light" panose="020B0304030504040204" pitchFamily="34" charset="-120"/>
              </a:rPr>
              <a:t>US$ 99,00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5368148" y="5308604"/>
            <a:ext cx="1511952" cy="4196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R$ 319,82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3384495" y="5803672"/>
            <a:ext cx="54792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/>
              <a:t>Dados de conversão obtidos no site</a:t>
            </a:r>
            <a:br>
              <a:rPr lang="pt-BR" dirty="0"/>
            </a:br>
            <a:r>
              <a:rPr lang="pt-BR" dirty="0"/>
              <a:t>https://www.msn.com/pt-br/dinheiro/cotacao-do-dolar</a:t>
            </a:r>
          </a:p>
          <a:p>
            <a:pPr algn="ctr"/>
            <a:r>
              <a:rPr lang="pt-BR" dirty="0"/>
              <a:t>No dia 03/11/2016 às 14:00</a:t>
            </a:r>
          </a:p>
        </p:txBody>
      </p:sp>
    </p:spTree>
    <p:extLst>
      <p:ext uri="{BB962C8B-B14F-4D97-AF65-F5344CB8AC3E}">
        <p14:creationId xmlns:p14="http://schemas.microsoft.com/office/powerpoint/2010/main" val="354420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4157" cy="954157"/>
          </a:xfrm>
          <a:prstGeom prst="roundRect">
            <a:avLst>
              <a:gd name="adj" fmla="val 1858"/>
            </a:avLst>
          </a:prstGeom>
          <a:effectLst/>
        </p:spPr>
      </p:pic>
      <p:sp>
        <p:nvSpPr>
          <p:cNvPr id="5" name="CaixaDeTexto 4"/>
          <p:cNvSpPr txBox="1"/>
          <p:nvPr/>
        </p:nvSpPr>
        <p:spPr>
          <a:xfrm>
            <a:off x="4653133" y="954157"/>
            <a:ext cx="29419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6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Valores</a:t>
            </a:r>
          </a:p>
        </p:txBody>
      </p:sp>
      <p:graphicFrame>
        <p:nvGraphicFramePr>
          <p:cNvPr id="8" name="Gráfico 7"/>
          <p:cNvGraphicFramePr/>
          <p:nvPr>
            <p:extLst>
              <p:ext uri="{D42A27DB-BD31-4B8C-83A1-F6EECF244321}">
                <p14:modId xmlns:p14="http://schemas.microsoft.com/office/powerpoint/2010/main" val="377406910"/>
              </p:ext>
            </p:extLst>
          </p:nvPr>
        </p:nvGraphicFramePr>
        <p:xfrm>
          <a:off x="2812994" y="2443160"/>
          <a:ext cx="6622259" cy="4414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ixaDeTexto 8"/>
          <p:cNvSpPr txBox="1"/>
          <p:nvPr/>
        </p:nvSpPr>
        <p:spPr>
          <a:xfrm>
            <a:off x="5729079" y="2427315"/>
            <a:ext cx="790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Lucros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8417282" y="4002157"/>
            <a:ext cx="3406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70% Desenvolvedor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8417282" y="4823792"/>
            <a:ext cx="1951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30% Apple</a:t>
            </a:r>
          </a:p>
        </p:txBody>
      </p:sp>
    </p:spTree>
    <p:extLst>
      <p:ext uri="{BB962C8B-B14F-4D97-AF65-F5344CB8AC3E}">
        <p14:creationId xmlns:p14="http://schemas.microsoft.com/office/powerpoint/2010/main" val="1007283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00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8" grpId="0" uiExpand="1">
        <p:bldSub>
          <a:bldChart bld="series"/>
        </p:bldSub>
      </p:bldGraphic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4157" cy="954157"/>
          </a:xfrm>
          <a:prstGeom prst="roundRect">
            <a:avLst>
              <a:gd name="adj" fmla="val 1858"/>
            </a:avLst>
          </a:prstGeom>
          <a:effectLst/>
        </p:spPr>
      </p:pic>
      <p:sp>
        <p:nvSpPr>
          <p:cNvPr id="5" name="CaixaDeTexto 4"/>
          <p:cNvSpPr txBox="1"/>
          <p:nvPr/>
        </p:nvSpPr>
        <p:spPr>
          <a:xfrm>
            <a:off x="3964019" y="954157"/>
            <a:ext cx="468965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6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Certificados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4564300" y="2570921"/>
            <a:ext cx="3645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Licença Apple </a:t>
            </a:r>
            <a:r>
              <a:rPr lang="pt-BR" sz="2400" dirty="0" err="1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Developer</a:t>
            </a:r>
            <a:endParaRPr lang="pt-BR" sz="2400" dirty="0"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4452731" y="3611217"/>
            <a:ext cx="3868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Certificado de Distribuição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4969058" y="4651513"/>
            <a:ext cx="2835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 err="1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Provisioning</a:t>
            </a:r>
            <a:r>
              <a:rPr lang="pt-BR" sz="24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 Profile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5159655" y="5691808"/>
            <a:ext cx="2454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Certificado </a:t>
            </a:r>
            <a:r>
              <a:rPr lang="pt-BR" sz="2400" dirty="0" err="1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Push</a:t>
            </a:r>
            <a:endParaRPr lang="pt-BR" sz="2400" dirty="0"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4678017" y="3032586"/>
            <a:ext cx="340580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ector reto 16"/>
          <p:cNvCxnSpPr/>
          <p:nvPr/>
        </p:nvCxnSpPr>
        <p:spPr>
          <a:xfrm>
            <a:off x="4678017" y="4072882"/>
            <a:ext cx="340580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ector reto 17"/>
          <p:cNvCxnSpPr/>
          <p:nvPr/>
        </p:nvCxnSpPr>
        <p:spPr>
          <a:xfrm>
            <a:off x="4678017" y="5113178"/>
            <a:ext cx="340580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ector reto 18"/>
          <p:cNvCxnSpPr/>
          <p:nvPr/>
        </p:nvCxnSpPr>
        <p:spPr>
          <a:xfrm>
            <a:off x="4678017" y="6153473"/>
            <a:ext cx="340580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2521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2725" y="1199304"/>
            <a:ext cx="4632777" cy="4632777"/>
          </a:xfrm>
          <a:prstGeom prst="roundRect">
            <a:avLst>
              <a:gd name="adj" fmla="val 1858"/>
            </a:avLst>
          </a:prstGeom>
          <a:effectLst/>
        </p:spPr>
      </p:pic>
    </p:spTree>
    <p:extLst>
      <p:ext uri="{BB962C8B-B14F-4D97-AF65-F5344CB8AC3E}">
        <p14:creationId xmlns:p14="http://schemas.microsoft.com/office/powerpoint/2010/main" val="359232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194892" y="536110"/>
            <a:ext cx="5618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MVA - Microsoft Virtual </a:t>
            </a:r>
            <a:r>
              <a:rPr lang="pt-BR" sz="2800" dirty="0" err="1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Academy</a:t>
            </a:r>
            <a:endParaRPr lang="pt-BR" sz="2800" dirty="0"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037221" y="3204736"/>
            <a:ext cx="59342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UWP – Universal Windows Platform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3037221" y="4539049"/>
            <a:ext cx="5864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Microsoft Visual Studio </a:t>
            </a:r>
            <a:r>
              <a:rPr lang="pt-BR" sz="2800" dirty="0" err="1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Community</a:t>
            </a:r>
            <a:endParaRPr lang="pt-BR" sz="2800" dirty="0"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4053503" y="1870423"/>
            <a:ext cx="34776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Windows </a:t>
            </a:r>
            <a:r>
              <a:rPr lang="pt-BR" sz="2800" dirty="0" err="1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AppStudio</a:t>
            </a:r>
            <a:endParaRPr lang="pt-BR" sz="2800" dirty="0"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2473925" y="5873361"/>
            <a:ext cx="70608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dirty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Kit de Certificação de Aplicativos Windows</a:t>
            </a:r>
          </a:p>
        </p:txBody>
      </p:sp>
    </p:spTree>
    <p:extLst>
      <p:ext uri="{BB962C8B-B14F-4D97-AF65-F5344CB8AC3E}">
        <p14:creationId xmlns:p14="http://schemas.microsoft.com/office/powerpoint/2010/main" val="123830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087" y="0"/>
            <a:ext cx="110198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590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696</TotalTime>
  <Words>160</Words>
  <Application>Microsoft Office PowerPoint</Application>
  <PresentationFormat>Widescreen</PresentationFormat>
  <Paragraphs>72</Paragraphs>
  <Slides>24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29" baseType="lpstr">
      <vt:lpstr>Microsoft JhengHei UI Light</vt:lpstr>
      <vt:lpstr>Arial</vt:lpstr>
      <vt:lpstr>Calibri</vt:lpstr>
      <vt:lpstr>Calibri Light</vt:lpstr>
      <vt:lpstr>Tema do Office</vt:lpstr>
      <vt:lpstr>Desenvolvimento Móvel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Desenvolvimento Mobile</dc:title>
  <dc:creator>Victor Lima</dc:creator>
  <cp:lastModifiedBy>Victor Lima</cp:lastModifiedBy>
  <cp:revision>56</cp:revision>
  <dcterms:created xsi:type="dcterms:W3CDTF">2016-11-03T14:55:36Z</dcterms:created>
  <dcterms:modified xsi:type="dcterms:W3CDTF">2016-11-04T02:39:15Z</dcterms:modified>
</cp:coreProperties>
</file>