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291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D12675-945B-48D9-9393-684C801939AA}" type="datetimeFigureOut">
              <a:rPr lang="pt-BR" smtClean="0"/>
              <a:pPr/>
              <a:t>21/10/2016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7B450F-A7A9-40F5-A1AC-27C9798DFDF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707339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95A30-E63F-49FB-85E4-F2FA30A7CE4E}" type="datetimeFigureOut">
              <a:rPr lang="pt-BR" smtClean="0"/>
              <a:pPr/>
              <a:t>21/10/2016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7F90-3A53-480C-B2A3-6FA1DC9E02C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358108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95A30-E63F-49FB-85E4-F2FA30A7CE4E}" type="datetimeFigureOut">
              <a:rPr lang="pt-BR" smtClean="0"/>
              <a:pPr/>
              <a:t>21/10/2016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7F90-3A53-480C-B2A3-6FA1DC9E02C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263371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95A30-E63F-49FB-85E4-F2FA30A7CE4E}" type="datetimeFigureOut">
              <a:rPr lang="pt-BR" smtClean="0"/>
              <a:pPr/>
              <a:t>21/10/2016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7F90-3A53-480C-B2A3-6FA1DC9E02C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525833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- Ce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892969" y="2268141"/>
            <a:ext cx="7358063" cy="2321719"/>
          </a:xfrm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29080095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95A30-E63F-49FB-85E4-F2FA30A7CE4E}" type="datetimeFigureOut">
              <a:rPr lang="pt-BR" smtClean="0"/>
              <a:pPr/>
              <a:t>21/10/2016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7F90-3A53-480C-B2A3-6FA1DC9E02C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020842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95A30-E63F-49FB-85E4-F2FA30A7CE4E}" type="datetimeFigureOut">
              <a:rPr lang="pt-BR" smtClean="0"/>
              <a:pPr/>
              <a:t>21/10/2016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7F90-3A53-480C-B2A3-6FA1DC9E02C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155941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95A30-E63F-49FB-85E4-F2FA30A7CE4E}" type="datetimeFigureOut">
              <a:rPr lang="pt-BR" smtClean="0"/>
              <a:pPr/>
              <a:t>21/10/2016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7F90-3A53-480C-B2A3-6FA1DC9E02C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726836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95A30-E63F-49FB-85E4-F2FA30A7CE4E}" type="datetimeFigureOut">
              <a:rPr lang="pt-BR" smtClean="0"/>
              <a:pPr/>
              <a:t>21/10/2016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7F90-3A53-480C-B2A3-6FA1DC9E02C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095971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95A30-E63F-49FB-85E4-F2FA30A7CE4E}" type="datetimeFigureOut">
              <a:rPr lang="pt-BR" smtClean="0"/>
              <a:pPr/>
              <a:t>21/10/2016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7F90-3A53-480C-B2A3-6FA1DC9E02C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529218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95A30-E63F-49FB-85E4-F2FA30A7CE4E}" type="datetimeFigureOut">
              <a:rPr lang="pt-BR" smtClean="0"/>
              <a:pPr/>
              <a:t>21/10/2016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7F90-3A53-480C-B2A3-6FA1DC9E02C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520882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95A30-E63F-49FB-85E4-F2FA30A7CE4E}" type="datetimeFigureOut">
              <a:rPr lang="pt-BR" smtClean="0"/>
              <a:pPr/>
              <a:t>21/10/2016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7F90-3A53-480C-B2A3-6FA1DC9E02C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085274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95A30-E63F-49FB-85E4-F2FA30A7CE4E}" type="datetimeFigureOut">
              <a:rPr lang="pt-BR" smtClean="0"/>
              <a:pPr/>
              <a:t>21/10/2016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7F90-3A53-480C-B2A3-6FA1DC9E02C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773518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95A30-E63F-49FB-85E4-F2FA30A7CE4E}" type="datetimeFigureOut">
              <a:rPr lang="pt-BR" smtClean="0"/>
              <a:pPr/>
              <a:t>21/10/2016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A7F90-3A53-480C-B2A3-6FA1DC9E02C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81321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jcp.org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ctrTitle"/>
          </p:nvPr>
        </p:nvSpPr>
        <p:spPr>
          <a:xfrm>
            <a:off x="892969" y="1151930"/>
            <a:ext cx="7358063" cy="348439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l" defTabSz="373783">
              <a:defRPr sz="4550"/>
            </a:pPr>
            <a:r>
              <a:t>90 - Oak</a:t>
            </a:r>
          </a:p>
          <a:p>
            <a:pPr algn="l" defTabSz="373783">
              <a:defRPr sz="4550"/>
            </a:pPr>
            <a:r>
              <a:t>95 - Java 1.0 -&gt; Applets</a:t>
            </a:r>
          </a:p>
          <a:p>
            <a:pPr algn="l" defTabSz="373783">
              <a:defRPr sz="4550"/>
            </a:pPr>
            <a:r>
              <a:t>2002 - .Net 1.0</a:t>
            </a:r>
          </a:p>
          <a:p>
            <a:pPr algn="l" defTabSz="373783">
              <a:defRPr sz="4550"/>
            </a:pPr>
            <a:r>
              <a:t>2004 - Java 5 (1.5)</a:t>
            </a:r>
          </a:p>
          <a:p>
            <a:pPr algn="l" defTabSz="373783">
              <a:defRPr sz="4550"/>
            </a:pPr>
            <a:r>
              <a:t>2005 - .Net 2.0</a:t>
            </a:r>
          </a:p>
          <a:p>
            <a:pPr algn="l" defTabSz="373783">
              <a:defRPr sz="4550"/>
            </a:pPr>
            <a:r>
              <a:t>…</a:t>
            </a:r>
          </a:p>
          <a:p>
            <a:pPr algn="l" defTabSz="373783">
              <a:defRPr sz="4550"/>
            </a:pPr>
            <a:r>
              <a:t>2014 - Java 8</a:t>
            </a:r>
          </a:p>
        </p:txBody>
      </p:sp>
    </p:spTree>
    <p:extLst>
      <p:ext uri="{BB962C8B-B14F-4D97-AF65-F5344CB8AC3E}">
        <p14:creationId xmlns:p14="http://schemas.microsoft.com/office/powerpoint/2010/main" xmlns="" val="4193363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85916" y="0"/>
            <a:ext cx="12287336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5531487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55451" y="314749"/>
            <a:ext cx="7358063" cy="1105057"/>
          </a:xfrm>
        </p:spPr>
        <p:txBody>
          <a:bodyPr/>
          <a:lstStyle/>
          <a:p>
            <a:r>
              <a:rPr lang="pt-BR" b="1" dirty="0" smtClean="0">
                <a:latin typeface="Helvetica Light"/>
              </a:rPr>
              <a:t>Referências</a:t>
            </a:r>
            <a:endParaRPr lang="pt-BR" b="1" dirty="0">
              <a:latin typeface="Helvetica Light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202004" y="1683990"/>
            <a:ext cx="8739993" cy="31883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pt-BR" sz="2200" dirty="0"/>
              <a:t> www.infoq.com/br/news/2014/04/dev-java-mais-procurado</a:t>
            </a:r>
          </a:p>
          <a:p>
            <a:pPr algn="l">
              <a:buFont typeface="Arial" pitchFamily="34" charset="0"/>
              <a:buChar char="•"/>
            </a:pPr>
            <a:endParaRPr lang="pt-BR" sz="2200" dirty="0"/>
          </a:p>
          <a:p>
            <a:pPr algn="l">
              <a:buFont typeface="Arial" pitchFamily="34" charset="0"/>
              <a:buChar char="•"/>
            </a:pPr>
            <a:r>
              <a:rPr lang="pt-BR" sz="2200" dirty="0"/>
              <a:t> readwrite.com/2014/01/08/</a:t>
            </a:r>
            <a:r>
              <a:rPr lang="pt-BR" sz="2200" dirty="0" err="1"/>
              <a:t>in-demand-tech-skills-of</a:t>
            </a:r>
            <a:r>
              <a:rPr lang="pt-BR" sz="2200" dirty="0"/>
              <a:t>-2013-</a:t>
            </a:r>
            <a:r>
              <a:rPr lang="pt-BR" sz="2200" dirty="0" err="1"/>
              <a:t>java</a:t>
            </a:r>
            <a:r>
              <a:rPr lang="pt-BR" sz="2200" dirty="0"/>
              <a:t>/</a:t>
            </a:r>
            <a:br>
              <a:rPr lang="pt-BR" sz="2200" dirty="0"/>
            </a:br>
            <a:endParaRPr lang="pt-BR" sz="2200" dirty="0"/>
          </a:p>
          <a:p>
            <a:pPr algn="l">
              <a:buFont typeface="Arial" pitchFamily="34" charset="0"/>
              <a:buChar char="•"/>
            </a:pPr>
            <a:r>
              <a:rPr lang="pt-BR" sz="2200" dirty="0"/>
              <a:t> www.matera.com/br/2015/06/26/conhecendo-as-principais-certificacoes-java/</a:t>
            </a:r>
          </a:p>
          <a:p>
            <a:pPr defTabSz="410751" hangingPunct="0">
              <a:buFont typeface="Arial" pitchFamily="34" charset="0"/>
              <a:buChar char="•"/>
            </a:pPr>
            <a:endParaRPr lang="pt-BR" sz="2200" dirty="0">
              <a:solidFill>
                <a:srgbClr val="000000"/>
              </a:solidFill>
              <a:sym typeface="Helvetica Light"/>
            </a:endParaRPr>
          </a:p>
          <a:p>
            <a:pPr algn="l">
              <a:buFont typeface="Arial" pitchFamily="34" charset="0"/>
              <a:buChar char="•"/>
            </a:pPr>
            <a:r>
              <a:rPr lang="pt-BR" sz="2200" dirty="0"/>
              <a:t> www.qconcursos.com/questoes-de-concursos/disciplinas/tecnologia-da-informacao-programacao/java</a:t>
            </a:r>
            <a:endParaRPr lang="pt-BR" sz="2200" dirty="0">
              <a:solidFill>
                <a:srgbClr val="000000"/>
              </a:solidFill>
              <a:sym typeface="Helvetica Light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4220391" y="6462578"/>
            <a:ext cx="5726202" cy="331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pt-BR" sz="1700" b="1" dirty="0"/>
              <a:t>Leonardo Cordeiro, </a:t>
            </a:r>
            <a:r>
              <a:rPr lang="pt-BR" sz="1700" b="1" dirty="0" err="1"/>
              <a:t>Maxmiller</a:t>
            </a:r>
            <a:r>
              <a:rPr lang="pt-BR" sz="1700" b="1" dirty="0"/>
              <a:t> Alves</a:t>
            </a:r>
            <a:endParaRPr lang="pt-BR" sz="1700" b="1" dirty="0">
              <a:solidFill>
                <a:srgbClr val="000000"/>
              </a:solidFill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1783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/>
          </p:cNvSpPr>
          <p:nvPr>
            <p:ph type="ctrTitle"/>
          </p:nvPr>
        </p:nvSpPr>
        <p:spPr>
          <a:xfrm>
            <a:off x="892969" y="1151930"/>
            <a:ext cx="7358063" cy="348439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l" defTabSz="373783">
              <a:defRPr sz="4550"/>
            </a:pPr>
            <a:r>
              <a:t>90 - Oak</a:t>
            </a:r>
          </a:p>
          <a:p>
            <a:pPr algn="l" defTabSz="373783">
              <a:defRPr sz="4550"/>
            </a:pPr>
            <a:r>
              <a:t>95 - Java 1.0 -&gt; Applets</a:t>
            </a:r>
          </a:p>
          <a:p>
            <a:pPr algn="l" defTabSz="373783">
              <a:defRPr sz="4550"/>
            </a:pPr>
            <a:r>
              <a:t>2002 - .Net 1.0</a:t>
            </a:r>
          </a:p>
          <a:p>
            <a:pPr algn="l" defTabSz="373783">
              <a:defRPr sz="4550"/>
            </a:pPr>
            <a:r>
              <a:t>2004 - Java 5 (1.5)</a:t>
            </a:r>
          </a:p>
          <a:p>
            <a:pPr algn="l" defTabSz="373783">
              <a:defRPr sz="4550"/>
            </a:pPr>
            <a:r>
              <a:t>2005 - .Net 2.0</a:t>
            </a:r>
          </a:p>
          <a:p>
            <a:pPr algn="l" defTabSz="373783">
              <a:defRPr sz="4550"/>
            </a:pPr>
            <a:r>
              <a:t>…</a:t>
            </a:r>
          </a:p>
          <a:p>
            <a:pPr algn="l" defTabSz="373783">
              <a:defRPr sz="4550"/>
            </a:pPr>
            <a:r>
              <a:t>2014 - Java 8</a:t>
            </a:r>
          </a:p>
        </p:txBody>
      </p:sp>
      <p:sp>
        <p:nvSpPr>
          <p:cNvPr id="122" name="Shape 122"/>
          <p:cNvSpPr/>
          <p:nvPr/>
        </p:nvSpPr>
        <p:spPr>
          <a:xfrm>
            <a:off x="5798862" y="2987283"/>
            <a:ext cx="1346006" cy="6261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r>
              <a:t>JCP</a:t>
            </a:r>
          </a:p>
          <a:p>
            <a:r>
              <a:rPr u="sng">
                <a:hlinkClick r:id="rId2"/>
              </a:rPr>
              <a:t>http://jcp.org</a:t>
            </a:r>
          </a:p>
        </p:txBody>
      </p:sp>
    </p:spTree>
    <p:extLst>
      <p:ext uri="{BB962C8B-B14F-4D97-AF65-F5344CB8AC3E}">
        <p14:creationId xmlns:p14="http://schemas.microsoft.com/office/powerpoint/2010/main" xmlns="" val="3063167632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Captura de Tela 2016-10-14 às 03.24.2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08199" y="888936"/>
            <a:ext cx="6527602" cy="10179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25" name="Captura de Tela 2016-10-14 às 03.24.58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15339" y="2081170"/>
            <a:ext cx="6113323" cy="401034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xmlns="" val="3204151662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Captura de Tela 2016-10-14 às 03.24.2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08199" y="888936"/>
            <a:ext cx="6527602" cy="10179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28" name="Captura de Tela 2016-10-14 às 03.24.58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15339" y="2081170"/>
            <a:ext cx="6113323" cy="401034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xmlns="" val="875951741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Captura de Tela 2016-10-14 às 03.25.29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10891" y="1629668"/>
            <a:ext cx="6322219" cy="359866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xmlns="" val="1547920135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ítulo 2"/>
          <p:cNvSpPr>
            <a:spLocks noGrp="1"/>
          </p:cNvSpPr>
          <p:nvPr>
            <p:ph type="title"/>
          </p:nvPr>
        </p:nvSpPr>
        <p:spPr>
          <a:xfrm>
            <a:off x="1031405" y="218762"/>
            <a:ext cx="7358063" cy="1000125"/>
          </a:xfrm>
        </p:spPr>
        <p:txBody>
          <a:bodyPr/>
          <a:lstStyle/>
          <a:p>
            <a:r>
              <a:rPr lang="pt-BR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/>
                <a:cs typeface="Arial" pitchFamily="34" charset="0"/>
              </a:rPr>
              <a:t>Mercado de Trabalho</a:t>
            </a:r>
            <a:endParaRPr lang="pt-BR" b="1" dirty="0">
              <a:solidFill>
                <a:schemeClr val="tx1">
                  <a:lumMod val="85000"/>
                  <a:lumOff val="15000"/>
                </a:schemeClr>
              </a:solidFill>
              <a:latin typeface="Helvetica Light"/>
              <a:cs typeface="Arial" pitchFamily="34" charset="0"/>
            </a:endParaRPr>
          </a:p>
        </p:txBody>
      </p:sp>
      <p:pic>
        <p:nvPicPr>
          <p:cNvPr id="12" name="Imagem 11" descr="tes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5929" y="1308220"/>
            <a:ext cx="6250781" cy="513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0318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2"/>
          <p:cNvSpPr>
            <a:spLocks noGrp="1"/>
          </p:cNvSpPr>
          <p:nvPr>
            <p:ph type="title"/>
          </p:nvPr>
        </p:nvSpPr>
        <p:spPr>
          <a:xfrm>
            <a:off x="1031405" y="218762"/>
            <a:ext cx="7358063" cy="1000125"/>
          </a:xfrm>
        </p:spPr>
        <p:txBody>
          <a:bodyPr>
            <a:normAutofit/>
          </a:bodyPr>
          <a:lstStyle/>
          <a:p>
            <a:r>
              <a:rPr lang="pt-BR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/>
                <a:cs typeface="Arial" pitchFamily="34" charset="0"/>
              </a:rPr>
              <a:t>Comunidades</a:t>
            </a:r>
            <a:endParaRPr lang="pt-BR" b="1" dirty="0">
              <a:solidFill>
                <a:schemeClr val="tx1">
                  <a:lumMod val="85000"/>
                  <a:lumOff val="15000"/>
                </a:schemeClr>
              </a:solidFill>
              <a:latin typeface="Helvetica Light"/>
              <a:cs typeface="Arial" pitchFamily="34" charset="0"/>
            </a:endParaRPr>
          </a:p>
        </p:txBody>
      </p:sp>
      <p:pic>
        <p:nvPicPr>
          <p:cNvPr id="6" name="Imagem 5" descr="javastac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129" y="1319346"/>
            <a:ext cx="5648921" cy="1948087"/>
          </a:xfrm>
          <a:prstGeom prst="rect">
            <a:avLst/>
          </a:prstGeom>
        </p:spPr>
      </p:pic>
      <p:pic>
        <p:nvPicPr>
          <p:cNvPr id="8" name="Imagem 7" descr="so_follower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0968" y="3479230"/>
            <a:ext cx="4671375" cy="3140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26440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2"/>
          <p:cNvSpPr>
            <a:spLocks noGrp="1"/>
          </p:cNvSpPr>
          <p:nvPr>
            <p:ph type="title"/>
          </p:nvPr>
        </p:nvSpPr>
        <p:spPr>
          <a:xfrm>
            <a:off x="981176" y="469911"/>
            <a:ext cx="7358063" cy="1000125"/>
          </a:xfrm>
        </p:spPr>
        <p:txBody>
          <a:bodyPr/>
          <a:lstStyle/>
          <a:p>
            <a:r>
              <a:rPr lang="pt-BR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/>
                <a:cs typeface="Arial" pitchFamily="34" charset="0"/>
              </a:rPr>
              <a:t>Certificações</a:t>
            </a:r>
            <a:endParaRPr lang="pt-BR" b="1" dirty="0">
              <a:solidFill>
                <a:schemeClr val="tx1">
                  <a:lumMod val="85000"/>
                  <a:lumOff val="15000"/>
                </a:schemeClr>
              </a:solidFill>
              <a:latin typeface="Helvetica Light"/>
              <a:cs typeface="Arial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54072" y="2745938"/>
            <a:ext cx="7735396" cy="21188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>
              <a:buFont typeface="Arial" pitchFamily="34" charset="0"/>
              <a:buChar char="•"/>
            </a:pPr>
            <a:endParaRPr lang="pt-BR" b="1" dirty="0" smtClean="0"/>
          </a:p>
          <a:p>
            <a:pPr algn="ctr">
              <a:buFont typeface="Arial" pitchFamily="34" charset="0"/>
              <a:buChar char="•"/>
            </a:pPr>
            <a:r>
              <a:rPr lang="pt-BR" b="1" dirty="0" smtClean="0"/>
              <a:t> Oracle </a:t>
            </a:r>
            <a:r>
              <a:rPr lang="pt-BR" b="1" dirty="0" err="1" smtClean="0"/>
              <a:t>Certified</a:t>
            </a:r>
            <a:r>
              <a:rPr lang="pt-BR" b="1" dirty="0" smtClean="0"/>
              <a:t> </a:t>
            </a:r>
            <a:r>
              <a:rPr lang="pt-BR" b="1" dirty="0" err="1" smtClean="0"/>
              <a:t>Associate</a:t>
            </a:r>
            <a:r>
              <a:rPr lang="pt-BR" b="1" dirty="0" smtClean="0"/>
              <a:t>, Java SE 7 </a:t>
            </a:r>
            <a:r>
              <a:rPr lang="pt-BR" b="1" dirty="0" err="1" smtClean="0"/>
              <a:t>Programmer</a:t>
            </a:r>
            <a:endParaRPr lang="pt-BR" b="1" dirty="0" smtClean="0"/>
          </a:p>
          <a:p>
            <a:pPr algn="ctr"/>
            <a:endParaRPr lang="pt-BR" b="1" dirty="0" smtClean="0"/>
          </a:p>
          <a:p>
            <a:pPr algn="ctr">
              <a:buFont typeface="Arial" pitchFamily="34" charset="0"/>
              <a:buChar char="•"/>
            </a:pPr>
            <a:r>
              <a:rPr lang="fr-FR" b="1" dirty="0" smtClean="0"/>
              <a:t> Oracle Certified Professional, Java SE 7 Programmer </a:t>
            </a:r>
          </a:p>
          <a:p>
            <a:pPr algn="ctr"/>
            <a:endParaRPr lang="fr-FR" b="1" dirty="0" smtClean="0"/>
          </a:p>
          <a:p>
            <a:pPr algn="ctr">
              <a:buFont typeface="Arial" pitchFamily="34" charset="0"/>
              <a:buChar char="•"/>
            </a:pPr>
            <a:r>
              <a:rPr lang="pt-BR" b="1" dirty="0" smtClean="0"/>
              <a:t> Oracle </a:t>
            </a:r>
            <a:r>
              <a:rPr lang="pt-BR" b="1" dirty="0" err="1" smtClean="0"/>
              <a:t>Certified</a:t>
            </a:r>
            <a:r>
              <a:rPr lang="pt-BR" b="1" dirty="0" smtClean="0"/>
              <a:t> </a:t>
            </a:r>
            <a:r>
              <a:rPr lang="pt-BR" b="1" dirty="0" err="1" smtClean="0"/>
              <a:t>Master</a:t>
            </a:r>
            <a:r>
              <a:rPr lang="pt-BR" b="1" dirty="0" smtClean="0"/>
              <a:t>, Java EE 6 Enterprise </a:t>
            </a:r>
            <a:r>
              <a:rPr lang="pt-BR" b="1" dirty="0" err="1" smtClean="0"/>
              <a:t>Architect</a:t>
            </a:r>
            <a:r>
              <a:rPr lang="pt-BR" b="1" dirty="0" smtClean="0"/>
              <a:t/>
            </a:r>
            <a:br>
              <a:rPr lang="pt-BR" b="1" dirty="0" smtClean="0"/>
            </a:br>
            <a:endParaRPr lang="pt-BR" sz="2500" dirty="0">
              <a:solidFill>
                <a:srgbClr val="000000"/>
              </a:solidFill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5216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54991" y="314750"/>
            <a:ext cx="7358063" cy="1049245"/>
          </a:xfrm>
        </p:spPr>
        <p:txBody>
          <a:bodyPr/>
          <a:lstStyle/>
          <a:p>
            <a:r>
              <a:rPr lang="pt-BR" b="1" dirty="0" smtClean="0">
                <a:latin typeface="Helvetica Light"/>
              </a:rPr>
              <a:t>Concursos Públicos</a:t>
            </a:r>
            <a:endParaRPr lang="pt-BR" b="1" dirty="0">
              <a:latin typeface="Helvetica Light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854992" y="3025218"/>
            <a:ext cx="7584706" cy="22881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>
              <a:buFont typeface="Arial" pitchFamily="34" charset="0"/>
              <a:buChar char="•"/>
            </a:pPr>
            <a:r>
              <a:rPr lang="pt-BR" b="1" dirty="0" smtClean="0"/>
              <a:t>  Análise de Sistemas</a:t>
            </a:r>
          </a:p>
          <a:p>
            <a:pPr algn="ctr" defTabSz="410751" hangingPunct="0"/>
            <a:endParaRPr lang="pt-BR" b="1" dirty="0" smtClean="0"/>
          </a:p>
          <a:p>
            <a:pPr algn="ctr" defTabSz="410751" hangingPunct="0"/>
            <a:endParaRPr lang="pt-BR" b="1" dirty="0" smtClean="0"/>
          </a:p>
          <a:p>
            <a:pPr algn="ctr">
              <a:buFont typeface="Arial" pitchFamily="34" charset="0"/>
              <a:buChar char="•"/>
            </a:pPr>
            <a:r>
              <a:rPr lang="pt-BR" b="1" dirty="0" smtClean="0"/>
              <a:t> Programador Java</a:t>
            </a:r>
          </a:p>
          <a:p>
            <a:pPr algn="ctr">
              <a:buFont typeface="Arial" pitchFamily="34" charset="0"/>
              <a:buChar char="•"/>
            </a:pPr>
            <a:endParaRPr lang="pt-BR" b="1" dirty="0" smtClean="0"/>
          </a:p>
          <a:p>
            <a:pPr algn="ctr"/>
            <a:endParaRPr lang="pt-BR" b="1" dirty="0" smtClean="0"/>
          </a:p>
          <a:p>
            <a:pPr algn="ctr">
              <a:buFont typeface="Arial" pitchFamily="34" charset="0"/>
              <a:buChar char="•"/>
            </a:pPr>
            <a:r>
              <a:rPr lang="pt-BR" b="1" dirty="0" smtClean="0"/>
              <a:t> Arquiteto</a:t>
            </a:r>
          </a:p>
          <a:p>
            <a:pPr algn="ctr" defTabSz="410751" hangingPunct="0"/>
            <a:endParaRPr lang="pt-BR" dirty="0" smtClean="0"/>
          </a:p>
        </p:txBody>
      </p:sp>
      <p:sp>
        <p:nvSpPr>
          <p:cNvPr id="6" name="CaixaDeTexto 5"/>
          <p:cNvSpPr txBox="1"/>
          <p:nvPr/>
        </p:nvSpPr>
        <p:spPr>
          <a:xfrm>
            <a:off x="2160968" y="1417404"/>
            <a:ext cx="5022984" cy="3799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pt-BR" sz="2000" b="1" dirty="0">
                <a:solidFill>
                  <a:srgbClr val="000000"/>
                </a:solidFill>
                <a:sym typeface="Helvetica Light"/>
              </a:rPr>
              <a:t>Normalmente certificações são exigidas.</a:t>
            </a:r>
          </a:p>
        </p:txBody>
      </p:sp>
    </p:spTree>
    <p:extLst>
      <p:ext uri="{BB962C8B-B14F-4D97-AF65-F5344CB8AC3E}">
        <p14:creationId xmlns:p14="http://schemas.microsoft.com/office/powerpoint/2010/main" xmlns="" val="2917045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126</Words>
  <Application>Microsoft Office PowerPoint</Application>
  <PresentationFormat>Apresentação na tela (4:3)</PresentationFormat>
  <Paragraphs>42</Paragraphs>
  <Slides>11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2" baseType="lpstr">
      <vt:lpstr>Tema do Office</vt:lpstr>
      <vt:lpstr>90 - Oak 95 - Java 1.0 -&gt; Applets 2002 - .Net 1.0 2004 - Java 5 (1.5) 2005 - .Net 2.0 … 2014 - Java 8</vt:lpstr>
      <vt:lpstr>90 - Oak 95 - Java 1.0 -&gt; Applets 2002 - .Net 1.0 2004 - Java 5 (1.5) 2005 - .Net 2.0 … 2014 - Java 8</vt:lpstr>
      <vt:lpstr>Slide 3</vt:lpstr>
      <vt:lpstr>Slide 4</vt:lpstr>
      <vt:lpstr>Slide 5</vt:lpstr>
      <vt:lpstr>Mercado de Trabalho</vt:lpstr>
      <vt:lpstr>Comunidades</vt:lpstr>
      <vt:lpstr>Certificações</vt:lpstr>
      <vt:lpstr>Concursos Públicos</vt:lpstr>
      <vt:lpstr>Slide 10</vt:lpstr>
      <vt:lpstr>Referências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90 - Oak 95 - Java 1.0 -&gt; Applets 2002 - .Net 1.0 2004 - Java 5 (1.5) 2005 - .Net 2.0 … 2014 - Java 8</dc:title>
  <dc:creator>Lira</dc:creator>
  <cp:lastModifiedBy>Flora Marques</cp:lastModifiedBy>
  <cp:revision>2</cp:revision>
  <dcterms:created xsi:type="dcterms:W3CDTF">2016-10-21T19:11:18Z</dcterms:created>
  <dcterms:modified xsi:type="dcterms:W3CDTF">2016-10-21T19:34:06Z</dcterms:modified>
</cp:coreProperties>
</file>