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0" r:id="rId4"/>
    <p:sldId id="261" r:id="rId5"/>
    <p:sldId id="258" r:id="rId6"/>
    <p:sldId id="259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72" d="100"/>
          <a:sy n="72" d="100"/>
        </p:scale>
        <p:origin x="1242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328166" y="1295400"/>
            <a:ext cx="6487668" cy="3152887"/>
          </a:xfrm>
          <a:prstGeom prst="rect">
            <a:avLst/>
          </a:prstGeo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/>
          <a:p>
            <a:pPr marL="0" indent="0" algn="l" defTabSz="914400" rtl="0" eaLnBrk="1" latinLnBrk="0" hangingPunct="1">
              <a:spcBef>
                <a:spcPts val="2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</a:pPr>
            <a:endParaRPr sz="3200" kern="120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22921" y="1523999"/>
            <a:ext cx="6498158" cy="1724867"/>
          </a:xfrm>
        </p:spPr>
        <p:txBody>
          <a:bodyPr vert="horz" lIns="91440" tIns="45720" rIns="91440" bIns="45720" rtlCol="0" anchor="b" anchorCtr="0">
            <a:noAutofit/>
          </a:bodyPr>
          <a:lstStyle>
            <a:lvl1pPr marL="0" indent="0" algn="ctr" defTabSz="914400" rtl="0" eaLnBrk="1" latinLnBrk="0" hangingPunct="1">
              <a:spcBef>
                <a:spcPct val="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4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x-none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22921" y="3299012"/>
            <a:ext cx="6498159" cy="916641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ts val="3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x-none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4/7/2015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398" y="611872"/>
            <a:ext cx="4079545" cy="11620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x-none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398" y="1787856"/>
            <a:ext cx="4079545" cy="3720152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4/7/2015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‹nº›</a:t>
            </a:fld>
            <a:endParaRPr lang="en-US"/>
          </a:p>
        </p:txBody>
      </p:sp>
      <p:sp>
        <p:nvSpPr>
          <p:cNvPr id="8" name="Picture Placeholder 2"/>
          <p:cNvSpPr>
            <a:spLocks noGrp="1"/>
          </p:cNvSpPr>
          <p:nvPr>
            <p:ph type="pic" idx="1"/>
          </p:nvPr>
        </p:nvSpPr>
        <p:spPr>
          <a:xfrm>
            <a:off x="5090617" y="359392"/>
            <a:ext cx="3657600" cy="5318077"/>
          </a:xfr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ts val="2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32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x-none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4/7/2015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9792" y="368301"/>
            <a:ext cx="1524000" cy="5575300"/>
          </a:xfrm>
        </p:spPr>
        <p:txBody>
          <a:bodyPr vert="eaVert"/>
          <a:lstStyle/>
          <a:p>
            <a:r>
              <a:rPr lang="x-none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49274" y="368301"/>
            <a:ext cx="6689726" cy="5575300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4/7/2015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4/7/2015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63538" y="3352801"/>
            <a:ext cx="8416925" cy="1470025"/>
          </a:xfrm>
        </p:spPr>
        <p:txBody>
          <a:bodyPr/>
          <a:lstStyle/>
          <a:p>
            <a:r>
              <a:rPr lang="x-none" smtClean="0"/>
              <a:t>Click to edit Master title style</a:t>
            </a:r>
            <a:endParaRPr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63538" y="4771029"/>
            <a:ext cx="8416925" cy="972671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x-none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4/7/2015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‹nº›</a:t>
            </a:fld>
            <a:endParaRPr lang="en-US"/>
          </a:p>
        </p:txBody>
      </p:sp>
      <p:sp>
        <p:nvSpPr>
          <p:cNvPr id="9" name="Picture Placeholder 2"/>
          <p:cNvSpPr>
            <a:spLocks noGrp="1"/>
          </p:cNvSpPr>
          <p:nvPr>
            <p:ph type="pic" idx="13"/>
          </p:nvPr>
        </p:nvSpPr>
        <p:spPr>
          <a:xfrm>
            <a:off x="370980" y="363538"/>
            <a:ext cx="8402040" cy="2836862"/>
          </a:xfr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x-none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2403144"/>
            <a:ext cx="8056563" cy="1362075"/>
          </a:xfrm>
        </p:spPr>
        <p:txBody>
          <a:bodyPr anchor="b" anchorCtr="0"/>
          <a:lstStyle>
            <a:lvl1pPr algn="ctr">
              <a:defRPr sz="4600" b="0" cap="none" baseline="0"/>
            </a:lvl1pPr>
          </a:lstStyle>
          <a:p>
            <a:r>
              <a:rPr lang="x-none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5" y="3736005"/>
            <a:ext cx="8056563" cy="1500187"/>
          </a:xfrm>
        </p:spPr>
        <p:txBody>
          <a:bodyPr anchor="t" anchorCtr="0"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4/7/2015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1336956"/>
          </a:xfrm>
        </p:spPr>
        <p:txBody>
          <a:bodyPr/>
          <a:lstStyle/>
          <a:p>
            <a:r>
              <a:rPr lang="x-none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49275" y="1600201"/>
            <a:ext cx="3840480" cy="4343400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1071" y="1600201"/>
            <a:ext cx="3840480" cy="4343400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4/7/2015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4" y="107576"/>
            <a:ext cx="8042276" cy="1336956"/>
          </a:xfrm>
        </p:spPr>
        <p:txBody>
          <a:bodyPr/>
          <a:lstStyle>
            <a:lvl1pPr>
              <a:defRPr/>
            </a:lvl1pPr>
          </a:lstStyle>
          <a:p>
            <a:r>
              <a:rPr lang="x-none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4" y="1453224"/>
            <a:ext cx="3840480" cy="750887"/>
          </a:xfrm>
        </p:spPr>
        <p:txBody>
          <a:bodyPr anchor="b">
            <a:noAutofit/>
          </a:bodyPr>
          <a:lstStyle>
            <a:lvl1pPr marL="0" indent="0" algn="ctr">
              <a:spcBef>
                <a:spcPts val="0"/>
              </a:spcBef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9274" y="2347415"/>
            <a:ext cx="3840480" cy="3596185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1070" y="1453224"/>
            <a:ext cx="3840480" cy="750887"/>
          </a:xfrm>
        </p:spPr>
        <p:txBody>
          <a:bodyPr anchor="b">
            <a:noAutofit/>
          </a:bodyPr>
          <a:lstStyle>
            <a:lvl1pPr marL="0" indent="0" algn="ctr">
              <a:spcBef>
                <a:spcPts val="0"/>
              </a:spcBef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1070" y="2347415"/>
            <a:ext cx="3840480" cy="3596185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4/7/2015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4/7/2015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4/7/2015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399" y="611872"/>
            <a:ext cx="3840480" cy="11620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x-none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2824" y="368300"/>
            <a:ext cx="3840480" cy="5575300"/>
          </a:xfrm>
        </p:spPr>
        <p:txBody>
          <a:bodyPr>
            <a:normAutofit/>
          </a:bodyPr>
          <a:lstStyle>
            <a:lvl1pPr>
              <a:spcBef>
                <a:spcPts val="2000"/>
              </a:spcBef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399" y="1787856"/>
            <a:ext cx="3840480" cy="3720152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4/7/2015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1336956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x-none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5" y="1600201"/>
            <a:ext cx="8042276" cy="4343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629835" y="627566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B01F9CA3-105E-4857-9057-6DB6197DA786}" type="datetimeFigureOut">
              <a:rPr lang="en-US" smtClean="0"/>
              <a:t>4/7/2015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458" y="6275668"/>
            <a:ext cx="484094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97906" y="6275668"/>
            <a:ext cx="99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fld id="{7F5CE407-6216-4202-80E4-A30DC2F709B2}" type="slidenum">
              <a:rPr lang="en-US" smtClean="0"/>
              <a:t>‹nº›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6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9250" indent="-349250" algn="l" defTabSz="914400" rtl="0" eaLnBrk="1" latinLnBrk="0" hangingPunct="1">
        <a:spcBef>
          <a:spcPts val="2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2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ts val="600"/>
        </a:spcBef>
        <a:buClr>
          <a:schemeClr val="accent1">
            <a:lumMod val="75000"/>
          </a:schemeClr>
        </a:buClr>
        <a:buSzPct val="110000"/>
        <a:buFont typeface="Wingdings 2" pitchFamily="18" charset="2"/>
        <a:buChar char=""/>
        <a:defRPr sz="22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968375" indent="-282575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263650" indent="-295275" algn="l" defTabSz="914400" rtl="0" eaLnBrk="1" latinLnBrk="0" hangingPunct="1">
        <a:spcBef>
          <a:spcPts val="600"/>
        </a:spcBef>
        <a:buClr>
          <a:schemeClr val="accent1">
            <a:lumMod val="75000"/>
          </a:schemeClr>
        </a:buClr>
        <a:buSzPct val="110000"/>
        <a:buFont typeface="Wingdings 2" pitchFamily="18" charset="2"/>
        <a:buChar char="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1546225" indent="-282575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1828800" indent="-282575" algn="l" defTabSz="914400" rtl="0" eaLnBrk="1" latinLnBrk="0" hangingPunct="1">
        <a:spcBef>
          <a:spcPct val="20000"/>
        </a:spcBef>
        <a:buClr>
          <a:schemeClr val="accent2"/>
        </a:buClr>
        <a:buSzPct val="110000"/>
        <a:buFont typeface="Wingdings 2" pitchFamily="18" charset="2"/>
        <a:buChar char="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117725" indent="-282575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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2398713" indent="-282575" algn="l" defTabSz="914400" rtl="0" eaLnBrk="1" latinLnBrk="0" hangingPunct="1">
        <a:spcBef>
          <a:spcPct val="20000"/>
        </a:spcBef>
        <a:buClr>
          <a:schemeClr val="accent2"/>
        </a:buClr>
        <a:buSzPct val="110000"/>
        <a:buFont typeface="Wingdings 2" pitchFamily="18" charset="2"/>
        <a:buChar char="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2689225" indent="-282575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"/>
        <a:defRPr lang="en-US" sz="1800" kern="1200" dirty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Informática</a:t>
            </a:r>
            <a:r>
              <a:rPr lang="en-US" dirty="0" smtClean="0"/>
              <a:t> </a:t>
            </a:r>
            <a:r>
              <a:rPr lang="en-US" dirty="0" err="1" smtClean="0"/>
              <a:t>na</a:t>
            </a:r>
            <a:r>
              <a:rPr lang="en-US" dirty="0" smtClean="0"/>
              <a:t> </a:t>
            </a:r>
            <a:r>
              <a:rPr lang="en-US" dirty="0" err="1" smtClean="0"/>
              <a:t>Sociedade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Pesquisador</a:t>
            </a:r>
            <a:r>
              <a:rPr lang="en-US" dirty="0" smtClean="0"/>
              <a:t>/Professor</a:t>
            </a:r>
            <a:endParaRPr lang="en-US" dirty="0"/>
          </a:p>
        </p:txBody>
      </p:sp>
      <p:sp>
        <p:nvSpPr>
          <p:cNvPr id="4" name="CaixaDeTexto 3"/>
          <p:cNvSpPr txBox="1"/>
          <p:nvPr/>
        </p:nvSpPr>
        <p:spPr>
          <a:xfrm>
            <a:off x="2616200" y="4903232"/>
            <a:ext cx="391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/>
              <a:t>Apresentado por: Fred Sauer, </a:t>
            </a:r>
            <a:r>
              <a:rPr lang="pt-BR" dirty="0" err="1" smtClean="0"/>
              <a:t>D.Sc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376618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Requisitos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Mestrado</a:t>
            </a:r>
            <a:r>
              <a:rPr lang="en-US" dirty="0" smtClean="0"/>
              <a:t> e </a:t>
            </a:r>
            <a:r>
              <a:rPr lang="en-US" dirty="0" err="1" smtClean="0"/>
              <a:t>Doutorado</a:t>
            </a:r>
            <a:endParaRPr lang="en-US" dirty="0" smtClean="0"/>
          </a:p>
          <a:p>
            <a:r>
              <a:rPr lang="en-US" dirty="0" err="1" smtClean="0"/>
              <a:t>Pendor</a:t>
            </a:r>
            <a:r>
              <a:rPr lang="en-US" dirty="0" smtClean="0"/>
              <a:t> </a:t>
            </a:r>
            <a:r>
              <a:rPr lang="en-US" dirty="0" err="1" smtClean="0"/>
              <a:t>para</a:t>
            </a:r>
            <a:r>
              <a:rPr lang="en-US" dirty="0" smtClean="0"/>
              <a:t> a </a:t>
            </a:r>
            <a:r>
              <a:rPr lang="en-US" dirty="0" err="1" smtClean="0"/>
              <a:t>atividade</a:t>
            </a:r>
            <a:r>
              <a:rPr lang="en-US" dirty="0" smtClean="0"/>
              <a:t> de </a:t>
            </a:r>
            <a:r>
              <a:rPr lang="en-US" dirty="0" err="1" smtClean="0"/>
              <a:t>pesquisa</a:t>
            </a:r>
            <a:endParaRPr lang="en-US" dirty="0" smtClean="0"/>
          </a:p>
          <a:p>
            <a:pPr lvl="1"/>
            <a:r>
              <a:rPr lang="en-US" dirty="0" err="1" smtClean="0"/>
              <a:t>Gosto</a:t>
            </a:r>
            <a:r>
              <a:rPr lang="en-US" dirty="0" smtClean="0"/>
              <a:t> </a:t>
            </a:r>
            <a:r>
              <a:rPr lang="en-US" dirty="0" err="1" smtClean="0"/>
              <a:t>pela</a:t>
            </a:r>
            <a:r>
              <a:rPr lang="en-US" dirty="0" smtClean="0"/>
              <a:t> </a:t>
            </a:r>
            <a:r>
              <a:rPr lang="en-US" dirty="0" err="1" smtClean="0"/>
              <a:t>leitura</a:t>
            </a:r>
            <a:r>
              <a:rPr lang="en-US" dirty="0" smtClean="0"/>
              <a:t> e </a:t>
            </a:r>
            <a:r>
              <a:rPr lang="en-US" dirty="0" err="1" smtClean="0"/>
              <a:t>produção</a:t>
            </a:r>
            <a:r>
              <a:rPr lang="en-US" dirty="0" smtClean="0"/>
              <a:t> de </a:t>
            </a:r>
            <a:r>
              <a:rPr lang="en-US" dirty="0" err="1" smtClean="0"/>
              <a:t>artigos</a:t>
            </a:r>
            <a:endParaRPr lang="en-US" dirty="0" smtClean="0"/>
          </a:p>
          <a:p>
            <a:pPr lvl="1"/>
            <a:r>
              <a:rPr lang="en-US" dirty="0" err="1" smtClean="0"/>
              <a:t>Paciência</a:t>
            </a:r>
            <a:r>
              <a:rPr lang="en-US" dirty="0" smtClean="0"/>
              <a:t> e </a:t>
            </a:r>
            <a:r>
              <a:rPr lang="en-US" dirty="0" err="1" smtClean="0"/>
              <a:t>perseverança</a:t>
            </a:r>
            <a:endParaRPr lang="en-US" dirty="0" smtClean="0"/>
          </a:p>
          <a:p>
            <a:pPr lvl="1"/>
            <a:r>
              <a:rPr lang="en-US" dirty="0" err="1" smtClean="0"/>
              <a:t>Foco</a:t>
            </a:r>
            <a:r>
              <a:rPr lang="en-US" dirty="0" smtClean="0"/>
              <a:t> no </a:t>
            </a:r>
            <a:r>
              <a:rPr lang="en-US" dirty="0" err="1" smtClean="0"/>
              <a:t>objetivo</a:t>
            </a:r>
            <a:r>
              <a:rPr lang="en-US" dirty="0" smtClean="0"/>
              <a:t>, </a:t>
            </a:r>
            <a:r>
              <a:rPr lang="en-US" dirty="0" err="1" smtClean="0"/>
              <a:t>sem</a:t>
            </a:r>
            <a:r>
              <a:rPr lang="en-US" dirty="0" smtClean="0"/>
              <a:t> </a:t>
            </a:r>
            <a:r>
              <a:rPr lang="en-US" dirty="0" err="1" smtClean="0"/>
              <a:t>pressa</a:t>
            </a:r>
            <a:r>
              <a:rPr lang="en-US" dirty="0" smtClean="0"/>
              <a:t> </a:t>
            </a:r>
            <a:r>
              <a:rPr lang="en-US" dirty="0" err="1" smtClean="0"/>
              <a:t>por</a:t>
            </a:r>
            <a:r>
              <a:rPr lang="en-US" dirty="0" smtClean="0"/>
              <a:t> </a:t>
            </a:r>
            <a:r>
              <a:rPr lang="en-US" dirty="0" err="1" smtClean="0"/>
              <a:t>resultados</a:t>
            </a:r>
            <a:endParaRPr lang="en-US" dirty="0" smtClean="0"/>
          </a:p>
          <a:p>
            <a:pPr lvl="1"/>
            <a:r>
              <a:rPr lang="en-US" dirty="0" err="1" smtClean="0"/>
              <a:t>Nunca</a:t>
            </a:r>
            <a:r>
              <a:rPr lang="en-US" dirty="0" smtClean="0"/>
              <a:t> </a:t>
            </a:r>
            <a:r>
              <a:rPr lang="en-US" dirty="0" err="1" smtClean="0"/>
              <a:t>deixará</a:t>
            </a:r>
            <a:r>
              <a:rPr lang="en-US" dirty="0" smtClean="0"/>
              <a:t> de </a:t>
            </a:r>
            <a:r>
              <a:rPr lang="en-US" dirty="0" err="1" smtClean="0"/>
              <a:t>estudar</a:t>
            </a:r>
            <a:r>
              <a:rPr lang="en-US" dirty="0" smtClean="0"/>
              <a:t>…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6736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Mestrado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Curso</a:t>
            </a:r>
            <a:r>
              <a:rPr lang="en-US" dirty="0" smtClean="0"/>
              <a:t> </a:t>
            </a:r>
            <a:r>
              <a:rPr lang="en-US" dirty="0" err="1" smtClean="0"/>
              <a:t>voltado</a:t>
            </a:r>
            <a:r>
              <a:rPr lang="en-US" dirty="0" smtClean="0"/>
              <a:t> a </a:t>
            </a:r>
            <a:r>
              <a:rPr lang="en-US" dirty="0" err="1" smtClean="0"/>
              <a:t>habilitação</a:t>
            </a:r>
            <a:r>
              <a:rPr lang="en-US" dirty="0" smtClean="0"/>
              <a:t> </a:t>
            </a:r>
            <a:r>
              <a:rPr lang="en-US" dirty="0" err="1" smtClean="0"/>
              <a:t>como</a:t>
            </a:r>
            <a:r>
              <a:rPr lang="en-US" dirty="0" smtClean="0"/>
              <a:t> professor de </a:t>
            </a:r>
            <a:r>
              <a:rPr lang="en-US" dirty="0" err="1" smtClean="0"/>
              <a:t>nível</a:t>
            </a:r>
            <a:r>
              <a:rPr lang="en-US" dirty="0" smtClean="0"/>
              <a:t> superior</a:t>
            </a:r>
          </a:p>
          <a:p>
            <a:r>
              <a:rPr lang="en-US" dirty="0" err="1" smtClean="0"/>
              <a:t>Não</a:t>
            </a:r>
            <a:r>
              <a:rPr lang="en-US" dirty="0" smtClean="0"/>
              <a:t> </a:t>
            </a:r>
            <a:r>
              <a:rPr lang="en-US" dirty="0" err="1" smtClean="0"/>
              <a:t>é</a:t>
            </a:r>
            <a:r>
              <a:rPr lang="en-US" dirty="0" smtClean="0"/>
              <a:t> </a:t>
            </a:r>
            <a:r>
              <a:rPr lang="en-US" dirty="0" err="1" smtClean="0"/>
              <a:t>mais</a:t>
            </a:r>
            <a:r>
              <a:rPr lang="en-US" dirty="0" smtClean="0"/>
              <a:t> </a:t>
            </a:r>
            <a:r>
              <a:rPr lang="en-US" dirty="0" err="1" smtClean="0"/>
              <a:t>aceito</a:t>
            </a:r>
            <a:r>
              <a:rPr lang="en-US" dirty="0" smtClean="0"/>
              <a:t> </a:t>
            </a:r>
            <a:r>
              <a:rPr lang="en-US" dirty="0" err="1" smtClean="0"/>
              <a:t>em</a:t>
            </a:r>
            <a:r>
              <a:rPr lang="en-US" dirty="0" smtClean="0"/>
              <a:t> </a:t>
            </a:r>
            <a:r>
              <a:rPr lang="en-US" dirty="0" err="1" smtClean="0"/>
              <a:t>concursos</a:t>
            </a:r>
            <a:r>
              <a:rPr lang="en-US" dirty="0" smtClean="0"/>
              <a:t> </a:t>
            </a:r>
            <a:r>
              <a:rPr lang="en-US" dirty="0" err="1" smtClean="0"/>
              <a:t>para</a:t>
            </a:r>
            <a:r>
              <a:rPr lang="en-US" dirty="0" smtClean="0"/>
              <a:t> professor </a:t>
            </a:r>
            <a:r>
              <a:rPr lang="en-US" dirty="0" err="1" smtClean="0"/>
              <a:t>adjunto</a:t>
            </a:r>
            <a:r>
              <a:rPr lang="en-US" dirty="0" smtClean="0"/>
              <a:t> (</a:t>
            </a:r>
            <a:r>
              <a:rPr lang="en-US" dirty="0" err="1" smtClean="0"/>
              <a:t>estável</a:t>
            </a:r>
            <a:r>
              <a:rPr lang="en-US" dirty="0" smtClean="0"/>
              <a:t>)</a:t>
            </a:r>
          </a:p>
          <a:p>
            <a:r>
              <a:rPr lang="en-US" dirty="0" err="1" smtClean="0"/>
              <a:t>Tipicamente</a:t>
            </a:r>
            <a:r>
              <a:rPr lang="en-US" dirty="0" smtClean="0"/>
              <a:t> </a:t>
            </a:r>
            <a:r>
              <a:rPr lang="en-US" dirty="0" err="1" smtClean="0"/>
              <a:t>concluído</a:t>
            </a:r>
            <a:r>
              <a:rPr lang="en-US" dirty="0" smtClean="0"/>
              <a:t> </a:t>
            </a:r>
            <a:r>
              <a:rPr lang="en-US" dirty="0" err="1" smtClean="0"/>
              <a:t>em</a:t>
            </a:r>
            <a:r>
              <a:rPr lang="en-US" dirty="0" smtClean="0"/>
              <a:t> 2 </a:t>
            </a:r>
            <a:r>
              <a:rPr lang="en-US" dirty="0" err="1" smtClean="0"/>
              <a:t>anos</a:t>
            </a:r>
            <a:r>
              <a:rPr lang="en-US" dirty="0" smtClean="0"/>
              <a:t> (</a:t>
            </a:r>
            <a:r>
              <a:rPr lang="en-US" dirty="0" err="1" smtClean="0"/>
              <a:t>limite</a:t>
            </a:r>
            <a:r>
              <a:rPr lang="en-US" dirty="0" smtClean="0"/>
              <a:t> 4 </a:t>
            </a:r>
            <a:r>
              <a:rPr lang="en-US" dirty="0" err="1" smtClean="0"/>
              <a:t>anos</a:t>
            </a:r>
            <a:r>
              <a:rPr lang="en-US" dirty="0" smtClean="0"/>
              <a:t>)</a:t>
            </a:r>
          </a:p>
          <a:p>
            <a:pPr lvl="1"/>
            <a:r>
              <a:rPr lang="en-US" dirty="0" err="1" smtClean="0"/>
              <a:t>Créditos</a:t>
            </a:r>
            <a:r>
              <a:rPr lang="en-US" dirty="0" smtClean="0"/>
              <a:t> – </a:t>
            </a:r>
            <a:r>
              <a:rPr lang="en-US" dirty="0" err="1" smtClean="0"/>
              <a:t>nomalmente</a:t>
            </a:r>
            <a:r>
              <a:rPr lang="en-US" dirty="0" smtClean="0"/>
              <a:t> </a:t>
            </a:r>
            <a:r>
              <a:rPr lang="en-US" dirty="0" err="1" smtClean="0"/>
              <a:t>feitos</a:t>
            </a:r>
            <a:r>
              <a:rPr lang="en-US" dirty="0" smtClean="0"/>
              <a:t> de 6 </a:t>
            </a:r>
            <a:r>
              <a:rPr lang="en-US" dirty="0" err="1" smtClean="0"/>
              <a:t>meses</a:t>
            </a:r>
            <a:r>
              <a:rPr lang="en-US" dirty="0" smtClean="0"/>
              <a:t> a 1 </a:t>
            </a:r>
            <a:r>
              <a:rPr lang="en-US" dirty="0" err="1" smtClean="0"/>
              <a:t>ano</a:t>
            </a:r>
            <a:endParaRPr lang="en-US" dirty="0" smtClean="0"/>
          </a:p>
          <a:p>
            <a:pPr lvl="1"/>
            <a:r>
              <a:rPr lang="en-US" dirty="0" err="1" smtClean="0"/>
              <a:t>Dissertação</a:t>
            </a:r>
            <a:r>
              <a:rPr lang="en-US" dirty="0" smtClean="0"/>
              <a:t> – </a:t>
            </a:r>
            <a:r>
              <a:rPr lang="en-US" dirty="0" err="1" smtClean="0"/>
              <a:t>fruto</a:t>
            </a:r>
            <a:r>
              <a:rPr lang="en-US" dirty="0" smtClean="0"/>
              <a:t> de </a:t>
            </a:r>
            <a:r>
              <a:rPr lang="en-US" dirty="0" err="1" smtClean="0"/>
              <a:t>trabalho</a:t>
            </a:r>
            <a:r>
              <a:rPr lang="en-US" dirty="0" smtClean="0"/>
              <a:t> de </a:t>
            </a:r>
            <a:r>
              <a:rPr lang="en-US" dirty="0" err="1" smtClean="0"/>
              <a:t>pesquisa</a:t>
            </a:r>
            <a:r>
              <a:rPr lang="en-US" dirty="0" smtClean="0"/>
              <a:t>, sob a </a:t>
            </a:r>
            <a:r>
              <a:rPr lang="en-US" dirty="0" err="1" smtClean="0"/>
              <a:t>orientação</a:t>
            </a:r>
            <a:r>
              <a:rPr lang="en-US" dirty="0" smtClean="0"/>
              <a:t> de um </a:t>
            </a:r>
            <a:r>
              <a:rPr lang="en-US" dirty="0" err="1" smtClean="0"/>
              <a:t>Doutor</a:t>
            </a:r>
            <a:r>
              <a:rPr lang="en-US" dirty="0" smtClean="0"/>
              <a:t> e </a:t>
            </a:r>
            <a:r>
              <a:rPr lang="en-US" dirty="0" err="1" smtClean="0"/>
              <a:t>dentro</a:t>
            </a:r>
            <a:r>
              <a:rPr lang="en-US" dirty="0" smtClean="0"/>
              <a:t> de </a:t>
            </a:r>
            <a:r>
              <a:rPr lang="en-US" dirty="0" err="1" smtClean="0"/>
              <a:t>uma</a:t>
            </a:r>
            <a:r>
              <a:rPr lang="en-US" dirty="0" smtClean="0"/>
              <a:t> </a:t>
            </a:r>
            <a:r>
              <a:rPr lang="en-US" dirty="0" err="1" smtClean="0"/>
              <a:t>linha</a:t>
            </a:r>
            <a:r>
              <a:rPr lang="en-US" dirty="0" smtClean="0"/>
              <a:t> de </a:t>
            </a:r>
            <a:r>
              <a:rPr lang="en-US" dirty="0" err="1" smtClean="0"/>
              <a:t>pesquisa</a:t>
            </a:r>
            <a:r>
              <a:rPr lang="en-US" dirty="0" smtClean="0"/>
              <a:t> da </a:t>
            </a:r>
            <a:r>
              <a:rPr lang="en-US" dirty="0" err="1" smtClean="0"/>
              <a:t>universidade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1979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Doutorado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err="1" smtClean="0"/>
              <a:t>Curso</a:t>
            </a:r>
            <a:r>
              <a:rPr lang="en-US" dirty="0" smtClean="0"/>
              <a:t> </a:t>
            </a:r>
            <a:r>
              <a:rPr lang="en-US" dirty="0" err="1" smtClean="0"/>
              <a:t>voltado</a:t>
            </a:r>
            <a:r>
              <a:rPr lang="en-US" dirty="0" smtClean="0"/>
              <a:t> </a:t>
            </a:r>
            <a:r>
              <a:rPr lang="en-US" dirty="0" err="1" smtClean="0"/>
              <a:t>para</a:t>
            </a:r>
            <a:r>
              <a:rPr lang="en-US" dirty="0" smtClean="0"/>
              <a:t> a </a:t>
            </a:r>
            <a:r>
              <a:rPr lang="en-US" dirty="0" err="1" smtClean="0"/>
              <a:t>formação</a:t>
            </a:r>
            <a:r>
              <a:rPr lang="en-US" dirty="0" smtClean="0"/>
              <a:t> de </a:t>
            </a:r>
            <a:r>
              <a:rPr lang="en-US" dirty="0" err="1" smtClean="0"/>
              <a:t>pesquisadores</a:t>
            </a:r>
            <a:endParaRPr lang="en-US" dirty="0" smtClean="0"/>
          </a:p>
          <a:p>
            <a:r>
              <a:rPr lang="en-US" dirty="0" err="1" smtClean="0"/>
              <a:t>Nível</a:t>
            </a:r>
            <a:r>
              <a:rPr lang="en-US" dirty="0" smtClean="0"/>
              <a:t> </a:t>
            </a:r>
            <a:r>
              <a:rPr lang="en-US" dirty="0" err="1" smtClean="0"/>
              <a:t>mínimo</a:t>
            </a:r>
            <a:r>
              <a:rPr lang="en-US" dirty="0" smtClean="0"/>
              <a:t> </a:t>
            </a:r>
            <a:r>
              <a:rPr lang="en-US" dirty="0" err="1" smtClean="0"/>
              <a:t>para</a:t>
            </a:r>
            <a:r>
              <a:rPr lang="en-US" dirty="0" smtClean="0"/>
              <a:t> </a:t>
            </a:r>
            <a:r>
              <a:rPr lang="en-US" dirty="0" err="1" smtClean="0"/>
              <a:t>concursos</a:t>
            </a:r>
            <a:r>
              <a:rPr lang="en-US" dirty="0" smtClean="0"/>
              <a:t> a cargos </a:t>
            </a:r>
            <a:r>
              <a:rPr lang="en-US" dirty="0" err="1" smtClean="0"/>
              <a:t>em</a:t>
            </a:r>
            <a:r>
              <a:rPr lang="en-US" dirty="0" smtClean="0"/>
              <a:t> </a:t>
            </a:r>
            <a:r>
              <a:rPr lang="en-US" dirty="0" err="1" smtClean="0"/>
              <a:t>universidades</a:t>
            </a:r>
            <a:r>
              <a:rPr lang="en-US" dirty="0" smtClean="0"/>
              <a:t> </a:t>
            </a:r>
            <a:r>
              <a:rPr lang="en-US" dirty="0" err="1" smtClean="0"/>
              <a:t>públicas</a:t>
            </a:r>
            <a:r>
              <a:rPr lang="en-US" dirty="0" smtClean="0"/>
              <a:t>, vale </a:t>
            </a:r>
            <a:r>
              <a:rPr lang="en-US" dirty="0" err="1" smtClean="0"/>
              <a:t>grande</a:t>
            </a:r>
            <a:r>
              <a:rPr lang="en-US" dirty="0" smtClean="0"/>
              <a:t> </a:t>
            </a:r>
            <a:r>
              <a:rPr lang="en-US" dirty="0" err="1" smtClean="0"/>
              <a:t>pontuação</a:t>
            </a:r>
            <a:r>
              <a:rPr lang="en-US" dirty="0" smtClean="0"/>
              <a:t> </a:t>
            </a:r>
            <a:r>
              <a:rPr lang="en-US" dirty="0" err="1" smtClean="0"/>
              <a:t>em</a:t>
            </a:r>
            <a:r>
              <a:rPr lang="en-US" dirty="0" smtClean="0"/>
              <a:t> </a:t>
            </a:r>
            <a:r>
              <a:rPr lang="en-US" dirty="0" err="1" smtClean="0"/>
              <a:t>concursos</a:t>
            </a:r>
            <a:r>
              <a:rPr lang="en-US" dirty="0" smtClean="0"/>
              <a:t> </a:t>
            </a:r>
            <a:r>
              <a:rPr lang="en-US" dirty="0" err="1" smtClean="0"/>
              <a:t>para</a:t>
            </a:r>
            <a:r>
              <a:rPr lang="en-US" dirty="0" smtClean="0"/>
              <a:t> outros </a:t>
            </a:r>
            <a:r>
              <a:rPr lang="en-US" dirty="0" err="1" smtClean="0"/>
              <a:t>órgãos</a:t>
            </a:r>
            <a:r>
              <a:rPr lang="en-US" dirty="0" smtClean="0"/>
              <a:t> </a:t>
            </a:r>
            <a:r>
              <a:rPr lang="en-US" dirty="0" err="1" smtClean="0"/>
              <a:t>públicos</a:t>
            </a:r>
            <a:r>
              <a:rPr lang="en-US" dirty="0" smtClean="0"/>
              <a:t> – INMETRO, FIOCRUZ, BACEN, etc.</a:t>
            </a:r>
          </a:p>
          <a:p>
            <a:r>
              <a:rPr lang="en-US" dirty="0" err="1" smtClean="0"/>
              <a:t>Tipicamente</a:t>
            </a:r>
            <a:r>
              <a:rPr lang="en-US" dirty="0" smtClean="0"/>
              <a:t> </a:t>
            </a:r>
            <a:r>
              <a:rPr lang="en-US" dirty="0" err="1" smtClean="0"/>
              <a:t>concluído</a:t>
            </a:r>
            <a:r>
              <a:rPr lang="en-US" dirty="0" smtClean="0"/>
              <a:t> </a:t>
            </a:r>
            <a:r>
              <a:rPr lang="en-US" dirty="0" err="1" smtClean="0"/>
              <a:t>em</a:t>
            </a:r>
            <a:r>
              <a:rPr lang="en-US" dirty="0" smtClean="0"/>
              <a:t> 3 </a:t>
            </a:r>
            <a:r>
              <a:rPr lang="en-US" dirty="0" err="1" smtClean="0"/>
              <a:t>anos</a:t>
            </a:r>
            <a:r>
              <a:rPr lang="en-US" dirty="0" smtClean="0"/>
              <a:t> (</a:t>
            </a:r>
            <a:r>
              <a:rPr lang="en-US" dirty="0" err="1" smtClean="0"/>
              <a:t>limite</a:t>
            </a:r>
            <a:r>
              <a:rPr lang="en-US" dirty="0" smtClean="0"/>
              <a:t> 5 </a:t>
            </a:r>
            <a:r>
              <a:rPr lang="en-US" dirty="0" err="1" smtClean="0"/>
              <a:t>anos</a:t>
            </a:r>
            <a:r>
              <a:rPr lang="en-US" dirty="0" smtClean="0"/>
              <a:t>)</a:t>
            </a:r>
          </a:p>
          <a:p>
            <a:pPr lvl="1"/>
            <a:r>
              <a:rPr lang="en-US" dirty="0" err="1" smtClean="0"/>
              <a:t>Créditos</a:t>
            </a:r>
            <a:r>
              <a:rPr lang="en-US" dirty="0" smtClean="0"/>
              <a:t> – </a:t>
            </a:r>
            <a:r>
              <a:rPr lang="en-US" dirty="0" err="1" smtClean="0"/>
              <a:t>igual</a:t>
            </a:r>
            <a:r>
              <a:rPr lang="en-US" dirty="0" smtClean="0"/>
              <a:t> </a:t>
            </a:r>
            <a:r>
              <a:rPr lang="en-US" dirty="0" err="1" smtClean="0"/>
              <a:t>ao</a:t>
            </a:r>
            <a:r>
              <a:rPr lang="en-US" dirty="0" smtClean="0"/>
              <a:t> </a:t>
            </a:r>
            <a:r>
              <a:rPr lang="en-US" dirty="0" err="1" smtClean="0"/>
              <a:t>mestrado</a:t>
            </a:r>
            <a:endParaRPr lang="en-US" dirty="0" smtClean="0"/>
          </a:p>
          <a:p>
            <a:pPr lvl="1"/>
            <a:r>
              <a:rPr lang="en-US" dirty="0" err="1" smtClean="0"/>
              <a:t>Tese</a:t>
            </a:r>
            <a:r>
              <a:rPr lang="en-US" dirty="0" smtClean="0"/>
              <a:t> – </a:t>
            </a:r>
            <a:r>
              <a:rPr lang="en-US" dirty="0" err="1" smtClean="0"/>
              <a:t>necessariamente</a:t>
            </a:r>
            <a:r>
              <a:rPr lang="en-US" dirty="0" smtClean="0"/>
              <a:t> </a:t>
            </a:r>
            <a:r>
              <a:rPr lang="en-US" dirty="0" err="1" smtClean="0"/>
              <a:t>deve</a:t>
            </a:r>
            <a:r>
              <a:rPr lang="en-US" dirty="0" smtClean="0"/>
              <a:t> </a:t>
            </a:r>
            <a:r>
              <a:rPr lang="en-US" dirty="0" err="1" smtClean="0"/>
              <a:t>conter</a:t>
            </a:r>
            <a:r>
              <a:rPr lang="en-US" dirty="0" smtClean="0"/>
              <a:t> </a:t>
            </a:r>
            <a:r>
              <a:rPr lang="en-US" dirty="0" err="1" smtClean="0"/>
              <a:t>contribuição</a:t>
            </a:r>
            <a:r>
              <a:rPr lang="en-US" dirty="0" smtClean="0"/>
              <a:t> </a:t>
            </a:r>
            <a:r>
              <a:rPr lang="en-US" dirty="0" err="1" smtClean="0"/>
              <a:t>inédita</a:t>
            </a:r>
            <a:endParaRPr lang="en-US" dirty="0" smtClean="0"/>
          </a:p>
          <a:p>
            <a:r>
              <a:rPr lang="en-US" dirty="0" smtClean="0"/>
              <a:t>A </a:t>
            </a:r>
            <a:r>
              <a:rPr lang="en-US" dirty="0" err="1" smtClean="0"/>
              <a:t>exemplo</a:t>
            </a:r>
            <a:r>
              <a:rPr lang="en-US" dirty="0" smtClean="0"/>
              <a:t> de outros </a:t>
            </a:r>
            <a:r>
              <a:rPr lang="en-US" dirty="0" err="1" smtClean="0"/>
              <a:t>países</a:t>
            </a:r>
            <a:r>
              <a:rPr lang="en-US" dirty="0" smtClean="0"/>
              <a:t>, o </a:t>
            </a:r>
            <a:r>
              <a:rPr lang="en-US" dirty="0" err="1" smtClean="0"/>
              <a:t>Brasil</a:t>
            </a:r>
            <a:r>
              <a:rPr lang="en-US" dirty="0" smtClean="0"/>
              <a:t> </a:t>
            </a:r>
            <a:r>
              <a:rPr lang="en-US" dirty="0" err="1" smtClean="0"/>
              <a:t>adotou</a:t>
            </a:r>
            <a:r>
              <a:rPr lang="en-US" dirty="0" smtClean="0"/>
              <a:t> o “</a:t>
            </a:r>
            <a:r>
              <a:rPr lang="en-US" dirty="0" err="1" smtClean="0"/>
              <a:t>Doutorado</a:t>
            </a:r>
            <a:r>
              <a:rPr lang="en-US" dirty="0" smtClean="0"/>
              <a:t> </a:t>
            </a:r>
            <a:r>
              <a:rPr lang="en-US" dirty="0" err="1" smtClean="0"/>
              <a:t>Direto</a:t>
            </a:r>
            <a:r>
              <a:rPr lang="en-US" dirty="0" smtClean="0"/>
              <a:t>”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884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892497"/>
          </a:xfrm>
        </p:spPr>
        <p:txBody>
          <a:bodyPr/>
          <a:lstStyle/>
          <a:p>
            <a:r>
              <a:rPr lang="en-US" dirty="0" err="1" smtClean="0"/>
              <a:t>Vantagens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9274" y="1480188"/>
            <a:ext cx="4430855" cy="5311043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Mercado de </a:t>
            </a:r>
            <a:r>
              <a:rPr lang="en-US" dirty="0" err="1" smtClean="0"/>
              <a:t>trabalho</a:t>
            </a:r>
            <a:r>
              <a:rPr lang="en-US" dirty="0" smtClean="0"/>
              <a:t> </a:t>
            </a:r>
            <a:r>
              <a:rPr lang="en-US" dirty="0" err="1" smtClean="0"/>
              <a:t>não-saturado</a:t>
            </a:r>
            <a:endParaRPr lang="en-US" dirty="0" smtClean="0"/>
          </a:p>
          <a:p>
            <a:r>
              <a:rPr lang="en-US" dirty="0" err="1" smtClean="0"/>
              <a:t>Muitas</a:t>
            </a:r>
            <a:r>
              <a:rPr lang="en-US" dirty="0" smtClean="0"/>
              <a:t> </a:t>
            </a:r>
            <a:r>
              <a:rPr lang="en-US" dirty="0" err="1" smtClean="0"/>
              <a:t>vagas</a:t>
            </a:r>
            <a:r>
              <a:rPr lang="en-US" dirty="0" smtClean="0"/>
              <a:t> </a:t>
            </a:r>
            <a:r>
              <a:rPr lang="en-US" dirty="0" err="1" smtClean="0"/>
              <a:t>em</a:t>
            </a:r>
            <a:r>
              <a:rPr lang="en-US" dirty="0" smtClean="0"/>
              <a:t> </a:t>
            </a:r>
            <a:r>
              <a:rPr lang="en-US" dirty="0" err="1" smtClean="0"/>
              <a:t>universidades</a:t>
            </a:r>
            <a:r>
              <a:rPr lang="en-US" dirty="0" smtClean="0"/>
              <a:t>, inclusive no exterior</a:t>
            </a:r>
          </a:p>
          <a:p>
            <a:r>
              <a:rPr lang="en-US" dirty="0" err="1" smtClean="0"/>
              <a:t>Salários</a:t>
            </a:r>
            <a:r>
              <a:rPr lang="en-US" dirty="0" smtClean="0"/>
              <a:t> </a:t>
            </a:r>
            <a:r>
              <a:rPr lang="en-US" dirty="0" err="1" smtClean="0"/>
              <a:t>razoáveis</a:t>
            </a:r>
            <a:r>
              <a:rPr lang="en-US" dirty="0" smtClean="0"/>
              <a:t> e </a:t>
            </a:r>
            <a:r>
              <a:rPr lang="en-US" dirty="0" err="1" smtClean="0"/>
              <a:t>estabilidade</a:t>
            </a:r>
            <a:endParaRPr lang="en-US" dirty="0" smtClean="0"/>
          </a:p>
          <a:p>
            <a:r>
              <a:rPr lang="en-US" dirty="0" smtClean="0"/>
              <a:t>Se </a:t>
            </a:r>
            <a:r>
              <a:rPr lang="en-US" dirty="0" err="1" smtClean="0"/>
              <a:t>quiser</a:t>
            </a:r>
            <a:r>
              <a:rPr lang="en-US" dirty="0" smtClean="0"/>
              <a:t>, </a:t>
            </a:r>
            <a:r>
              <a:rPr lang="en-US" dirty="0" err="1" smtClean="0"/>
              <a:t>pode</a:t>
            </a:r>
            <a:r>
              <a:rPr lang="en-US" dirty="0" smtClean="0"/>
              <a:t> </a:t>
            </a:r>
            <a:r>
              <a:rPr lang="en-US" dirty="0" err="1" smtClean="0"/>
              <a:t>optar</a:t>
            </a:r>
            <a:r>
              <a:rPr lang="en-US" dirty="0" smtClean="0"/>
              <a:t> </a:t>
            </a:r>
            <a:r>
              <a:rPr lang="en-US" dirty="0" err="1" smtClean="0"/>
              <a:t>por</a:t>
            </a:r>
            <a:r>
              <a:rPr lang="en-US" dirty="0" smtClean="0"/>
              <a:t> </a:t>
            </a:r>
            <a:r>
              <a:rPr lang="en-US" dirty="0" err="1" smtClean="0"/>
              <a:t>não</a:t>
            </a:r>
            <a:r>
              <a:rPr lang="en-US" dirty="0" smtClean="0"/>
              <a:t> </a:t>
            </a:r>
            <a:r>
              <a:rPr lang="en-US" dirty="0" err="1" smtClean="0"/>
              <a:t>ser</a:t>
            </a:r>
            <a:r>
              <a:rPr lang="en-US" dirty="0" smtClean="0"/>
              <a:t> DE e </a:t>
            </a:r>
            <a:r>
              <a:rPr lang="en-US" dirty="0" err="1" smtClean="0"/>
              <a:t>lecionar</a:t>
            </a:r>
            <a:r>
              <a:rPr lang="en-US" dirty="0" smtClean="0"/>
              <a:t> </a:t>
            </a:r>
            <a:r>
              <a:rPr lang="en-US" dirty="0" err="1" smtClean="0"/>
              <a:t>também</a:t>
            </a:r>
            <a:r>
              <a:rPr lang="en-US" dirty="0" smtClean="0"/>
              <a:t> </a:t>
            </a:r>
            <a:r>
              <a:rPr lang="en-US" dirty="0" err="1" smtClean="0"/>
              <a:t>em</a:t>
            </a:r>
            <a:r>
              <a:rPr lang="en-US" dirty="0" smtClean="0"/>
              <a:t> </a:t>
            </a:r>
            <a:r>
              <a:rPr lang="en-US" dirty="0" err="1" smtClean="0"/>
              <a:t>instituições</a:t>
            </a:r>
            <a:r>
              <a:rPr lang="en-US" dirty="0" smtClean="0"/>
              <a:t> </a:t>
            </a:r>
            <a:r>
              <a:rPr lang="en-US" dirty="0" err="1" smtClean="0"/>
              <a:t>privadas</a:t>
            </a:r>
            <a:endParaRPr lang="en-US" dirty="0" smtClean="0"/>
          </a:p>
          <a:p>
            <a:pPr lvl="1"/>
            <a:r>
              <a:rPr lang="en-US" dirty="0" smtClean="0"/>
              <a:t>Ex.: 20 tempos </a:t>
            </a:r>
            <a:r>
              <a:rPr lang="en-US" dirty="0" err="1" smtClean="0"/>
              <a:t>semanais</a:t>
            </a:r>
            <a:r>
              <a:rPr lang="en-US" dirty="0" smtClean="0"/>
              <a:t> (</a:t>
            </a:r>
            <a:r>
              <a:rPr lang="en-US" dirty="0" err="1" smtClean="0"/>
              <a:t>à</a:t>
            </a:r>
            <a:r>
              <a:rPr lang="en-US" dirty="0" smtClean="0"/>
              <a:t> </a:t>
            </a:r>
            <a:r>
              <a:rPr lang="en-US" dirty="0" err="1" smtClean="0"/>
              <a:t>noite</a:t>
            </a:r>
            <a:r>
              <a:rPr lang="en-US" dirty="0" smtClean="0"/>
              <a:t>)= R$ 10.000,00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5467" y="1444532"/>
            <a:ext cx="4013200" cy="5346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0289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892497"/>
          </a:xfrm>
        </p:spPr>
        <p:txBody>
          <a:bodyPr/>
          <a:lstStyle/>
          <a:p>
            <a:r>
              <a:rPr lang="en-US" dirty="0" err="1" smtClean="0"/>
              <a:t>Desvantagens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No </a:t>
            </a:r>
            <a:r>
              <a:rPr lang="en-US" dirty="0" err="1"/>
              <a:t>Brasil</a:t>
            </a:r>
            <a:r>
              <a:rPr lang="en-US" dirty="0"/>
              <a:t>, </a:t>
            </a:r>
            <a:r>
              <a:rPr lang="en-US" dirty="0" err="1"/>
              <a:t>são</a:t>
            </a:r>
            <a:r>
              <a:rPr lang="en-US" dirty="0"/>
              <a:t> </a:t>
            </a:r>
            <a:r>
              <a:rPr lang="en-US" dirty="0" err="1"/>
              <a:t>pouquissimas</a:t>
            </a:r>
            <a:r>
              <a:rPr lang="en-US" dirty="0"/>
              <a:t> as </a:t>
            </a:r>
            <a:r>
              <a:rPr lang="en-US" dirty="0" err="1"/>
              <a:t>oportunidades</a:t>
            </a:r>
            <a:r>
              <a:rPr lang="en-US" dirty="0"/>
              <a:t> </a:t>
            </a:r>
            <a:r>
              <a:rPr lang="en-US" dirty="0" err="1"/>
              <a:t>para</a:t>
            </a:r>
            <a:r>
              <a:rPr lang="en-US" dirty="0"/>
              <a:t> </a:t>
            </a:r>
            <a:r>
              <a:rPr lang="en-US" dirty="0" err="1"/>
              <a:t>pesquisadores</a:t>
            </a:r>
            <a:r>
              <a:rPr lang="en-US" dirty="0"/>
              <a:t> </a:t>
            </a:r>
            <a:r>
              <a:rPr lang="en-US" dirty="0" err="1"/>
              <a:t>na</a:t>
            </a:r>
            <a:r>
              <a:rPr lang="en-US" dirty="0"/>
              <a:t> </a:t>
            </a:r>
            <a:r>
              <a:rPr lang="en-US" dirty="0" err="1"/>
              <a:t>iniciativa</a:t>
            </a:r>
            <a:r>
              <a:rPr lang="en-US" dirty="0"/>
              <a:t> </a:t>
            </a:r>
            <a:r>
              <a:rPr lang="en-US" dirty="0" err="1"/>
              <a:t>privada</a:t>
            </a:r>
            <a:endParaRPr lang="en-US" dirty="0"/>
          </a:p>
          <a:p>
            <a:pPr lvl="1"/>
            <a:r>
              <a:rPr lang="en-US" dirty="0"/>
              <a:t>Google, Microsoft, IBM </a:t>
            </a:r>
          </a:p>
          <a:p>
            <a:r>
              <a:rPr lang="en-US" dirty="0" err="1" smtClean="0"/>
              <a:t>Os</a:t>
            </a:r>
            <a:r>
              <a:rPr lang="en-US" dirty="0" smtClean="0"/>
              <a:t> </a:t>
            </a:r>
            <a:r>
              <a:rPr lang="en-US" dirty="0" err="1" smtClean="0"/>
              <a:t>planos</a:t>
            </a:r>
            <a:r>
              <a:rPr lang="en-US" dirty="0" smtClean="0"/>
              <a:t> de cargos </a:t>
            </a:r>
            <a:r>
              <a:rPr lang="en-US" dirty="0" err="1" smtClean="0"/>
              <a:t>são</a:t>
            </a:r>
            <a:r>
              <a:rPr lang="en-US" dirty="0" smtClean="0"/>
              <a:t> </a:t>
            </a:r>
            <a:r>
              <a:rPr lang="en-US" dirty="0" err="1" smtClean="0"/>
              <a:t>achatados</a:t>
            </a:r>
            <a:endParaRPr lang="en-US" dirty="0"/>
          </a:p>
          <a:p>
            <a:pPr lvl="1"/>
            <a:r>
              <a:rPr lang="en-US" dirty="0" err="1" smtClean="0"/>
              <a:t>Exemplo</a:t>
            </a:r>
            <a:r>
              <a:rPr lang="en-US" dirty="0" smtClean="0"/>
              <a:t>: </a:t>
            </a:r>
          </a:p>
          <a:p>
            <a:pPr lvl="2"/>
            <a:r>
              <a:rPr lang="en-US" dirty="0" smtClean="0"/>
              <a:t>Professor </a:t>
            </a:r>
            <a:r>
              <a:rPr lang="en-US" dirty="0" err="1" smtClean="0"/>
              <a:t>Adjunto</a:t>
            </a:r>
            <a:r>
              <a:rPr lang="en-US" dirty="0" smtClean="0"/>
              <a:t> I a IV</a:t>
            </a:r>
          </a:p>
          <a:p>
            <a:pPr lvl="2"/>
            <a:r>
              <a:rPr lang="en-US" dirty="0" smtClean="0"/>
              <a:t>Professor </a:t>
            </a:r>
            <a:r>
              <a:rPr lang="en-US" dirty="0" err="1" smtClean="0"/>
              <a:t>Associado</a:t>
            </a:r>
            <a:r>
              <a:rPr lang="en-US" dirty="0" smtClean="0"/>
              <a:t> I a IV</a:t>
            </a:r>
          </a:p>
          <a:p>
            <a:pPr lvl="2"/>
            <a:r>
              <a:rPr lang="en-US" dirty="0" smtClean="0"/>
              <a:t>Professor Titular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2473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reeze">
  <a:themeElements>
    <a:clrScheme name="Breeze">
      <a:dk1>
        <a:sysClr val="windowText" lastClr="000000"/>
      </a:dk1>
      <a:lt1>
        <a:sysClr val="window" lastClr="FFFFFF"/>
      </a:lt1>
      <a:dk2>
        <a:srgbClr val="09213B"/>
      </a:dk2>
      <a:lt2>
        <a:srgbClr val="D5EDF4"/>
      </a:lt2>
      <a:accent1>
        <a:srgbClr val="2C7C9F"/>
      </a:accent1>
      <a:accent2>
        <a:srgbClr val="244A58"/>
      </a:accent2>
      <a:accent3>
        <a:srgbClr val="E2751D"/>
      </a:accent3>
      <a:accent4>
        <a:srgbClr val="FFB400"/>
      </a:accent4>
      <a:accent5>
        <a:srgbClr val="7EB606"/>
      </a:accent5>
      <a:accent6>
        <a:srgbClr val="C00000"/>
      </a:accent6>
      <a:hlink>
        <a:srgbClr val="7030A0"/>
      </a:hlink>
      <a:folHlink>
        <a:srgbClr val="00B0F0"/>
      </a:folHlink>
    </a:clrScheme>
    <a:fontScheme name="Breeze">
      <a:majorFont>
        <a:latin typeface="News Gothic MT"/>
        <a:ea typeface=""/>
        <a:cs typeface=""/>
        <a:font script="Jpan" typeface="ＭＳ Ｐゴシック"/>
        <a:font script="Hans" typeface="宋体"/>
        <a:font script="Hant" typeface="新細明體"/>
      </a:majorFont>
      <a:minorFont>
        <a:latin typeface="News Gothic MT"/>
        <a:ea typeface=""/>
        <a:cs typeface=""/>
        <a:font script="Jpan" typeface="ＭＳ Ｐゴシック"/>
        <a:font script="Hans" typeface="宋体"/>
        <a:font script="Hant" typeface="新細明體"/>
      </a:minorFont>
    </a:fontScheme>
    <a:fmtScheme name="Breeze">
      <a:fillStyleLst>
        <a:solidFill>
          <a:schemeClr val="phClr"/>
        </a:solidFill>
        <a:gradFill rotWithShape="1">
          <a:gsLst>
            <a:gs pos="31000">
              <a:schemeClr val="phClr">
                <a:tint val="100000"/>
                <a:shade val="100000"/>
                <a:satMod val="120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shade val="100000"/>
                <a:satMod val="120000"/>
              </a:schemeClr>
            </a:gs>
            <a:gs pos="69000">
              <a:schemeClr val="phClr">
                <a:tint val="80000"/>
                <a:shade val="100000"/>
                <a:satMod val="150000"/>
              </a:schemeClr>
            </a:gs>
            <a:gs pos="100000">
              <a:schemeClr val="phClr">
                <a:tint val="50000"/>
                <a:shade val="100000"/>
                <a:satMod val="15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dbl" algn="ctr">
          <a:solidFill>
            <a:schemeClr val="phClr"/>
          </a:solidFill>
          <a:prstDash val="solid"/>
        </a:ln>
        <a:ln w="31750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63500" dist="25400" dir="5400000" sx="101000" sy="101000" rotWithShape="0">
              <a:srgbClr val="000000">
                <a:alpha val="40000"/>
              </a:srgbClr>
            </a:outerShdw>
          </a:effectLst>
        </a:effectStyle>
        <a:effectStyle>
          <a:effectLst>
            <a:innerShdw blurRad="127000" dist="25400" dir="13500000">
              <a:srgbClr val="C0C0C0">
                <a:alpha val="75000"/>
              </a:srgbClr>
            </a:innerShdw>
            <a:outerShdw blurRad="88900" dist="25400" dir="5400000" sx="102000" sy="102000" algn="ctr" rotWithShape="0">
              <a:srgbClr val="C0C0C0">
                <a:alpha val="40000"/>
              </a:srgbClr>
            </a:outerShdw>
          </a:effectLst>
          <a:scene3d>
            <a:camera prst="perspectiveLeft" fov="300000"/>
            <a:lightRig rig="soft" dir="l">
              <a:rot lat="0" lon="0" rev="4200000"/>
            </a:lightRig>
          </a:scene3d>
          <a:sp3d extrusionH="38100" prstMaterial="powder">
            <a:bevelT w="50800" h="88900" prst="convex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40000"/>
                <a:satMod val="400000"/>
              </a:schemeClr>
              <a:schemeClr val="phClr">
                <a:tint val="10000"/>
                <a:satMod val="20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Breeze.thmx</Template>
  <TotalTime>34</TotalTime>
  <Words>263</Words>
  <Application>Microsoft Office PowerPoint</Application>
  <PresentationFormat>Apresentação na tela (4:3)</PresentationFormat>
  <Paragraphs>37</Paragraphs>
  <Slides>6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2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6</vt:i4>
      </vt:variant>
    </vt:vector>
  </HeadingPairs>
  <TitlesOfParts>
    <vt:vector size="9" baseType="lpstr">
      <vt:lpstr>News Gothic MT</vt:lpstr>
      <vt:lpstr>Wingdings 2</vt:lpstr>
      <vt:lpstr>Breeze</vt:lpstr>
      <vt:lpstr>Informática na Sociedade</vt:lpstr>
      <vt:lpstr>Requisitos</vt:lpstr>
      <vt:lpstr>Mestrado</vt:lpstr>
      <vt:lpstr>Doutorado</vt:lpstr>
      <vt:lpstr>Vantagens</vt:lpstr>
      <vt:lpstr>Desvantagens</vt:lpstr>
    </vt:vector>
  </TitlesOfParts>
  <Company>UEZO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Informática na Sociedade</dc:title>
  <dc:creator>Frederico Sauer</dc:creator>
  <cp:lastModifiedBy>Frederico Sauer</cp:lastModifiedBy>
  <cp:revision>5</cp:revision>
  <dcterms:created xsi:type="dcterms:W3CDTF">2014-09-04T13:29:06Z</dcterms:created>
  <dcterms:modified xsi:type="dcterms:W3CDTF">2015-04-07T20:57:14Z</dcterms:modified>
</cp:coreProperties>
</file>