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28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media/image11.png" ContentType="image/png"/>
  <Override PartName="/ppt/media/image10.jpeg" ContentType="image/jpeg"/>
  <Override PartName="/ppt/media/image9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8.png" ContentType="image/png"/>
  <Override PartName="/ppt/media/image1.jpeg" ContentType="image/jpeg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62221DF6-DFF8-4F71-A454-907C54180433}" type="slidenum">
              <a:rPr lang="pt-BR" sz="1400">
                <a:latin typeface="Times New Roman"/>
              </a:rPr>
              <a:t>&lt;número&gt;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2DC410A-3CA1-42C8-8CD4-997B07048A39}" type="slidenum">
              <a:rPr lang="pt-BR" sz="1200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99320" y="5945040"/>
            <a:ext cx="4940280" cy="920880"/>
          </a:xfrm>
          <a:custGeom>
            <a:avLst/>
            <a:gdLst/>
            <a:ahLst/>
            <a:rect l="0" t="0" r="r" b="b"/>
            <a:pathLst>
              <a:path w="7486" h="338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85640" y="5938920"/>
            <a:ext cx="3690000" cy="933120"/>
          </a:xfrm>
          <a:custGeom>
            <a:avLst/>
            <a:gdLst/>
            <a:ahLst/>
            <a:rect l="0" t="0" r="r" b="b"/>
            <a:pathLst>
              <a:path w="5592" h="589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pt-BR" sz="1000" strike="noStrike">
                <a:solidFill>
                  <a:srgbClr val="000000"/>
                </a:solidFill>
                <a:latin typeface="Lucida Sans Unicode"/>
              </a:rPr>
              <a:t>01/01/05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9B16B1F-28FF-4200-AA9F-0FEA0A97E3F6}" type="slidenum">
              <a:rPr lang="pt-BR" sz="1000" strike="noStrike">
                <a:solidFill>
                  <a:srgbClr val="000000"/>
                </a:solidFill>
                <a:latin typeface="Lucida Sans Unicode"/>
              </a:rPr>
              <a:t>&lt;número&gt;</a:t>
            </a:fld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pt-BR">
                <a:latin typeface="Lucida Sans Unicode"/>
              </a:rPr>
              <a:t>Clique para editar o formato do texto do título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pt-BR" sz="2700">
                <a:latin typeface="Lucida Sans Unicode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100">
                <a:latin typeface="Lucida Sans Unicode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1900">
                <a:latin typeface="Lucida Sans Unicode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>
                <a:latin typeface="Lucida Sans Unicode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Lucida Sans Unicode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Lucida Sans Unicode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Lucida Sans Unicode"/>
              </a:rPr>
              <a:t>7.º nível da estrutura de tópicos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499320" y="5945040"/>
            <a:ext cx="4940280" cy="920880"/>
          </a:xfrm>
          <a:custGeom>
            <a:avLst/>
            <a:gdLst/>
            <a:ahLst/>
            <a:rect l="0" t="0" r="r" b="b"/>
            <a:pathLst>
              <a:path w="7486" h="338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2"/>
          <p:cNvSpPr/>
          <p:nvPr/>
        </p:nvSpPr>
        <p:spPr>
          <a:xfrm>
            <a:off x="485640" y="5938920"/>
            <a:ext cx="3690000" cy="933120"/>
          </a:xfrm>
          <a:custGeom>
            <a:avLst/>
            <a:gdLst/>
            <a:ahLst/>
            <a:rect l="0" t="0" r="r" b="b"/>
            <a:pathLst>
              <a:path w="5592" h="589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7.º nível da estrutura de tópicosClique para editar os estilos do texto mestre</a:t>
            </a:r>
            <a:endParaRPr/>
          </a:p>
          <a:p>
            <a:pPr lvl="1">
              <a:lnSpc>
                <a:spcPct val="100000"/>
              </a:lnSpc>
              <a:buFont typeface="Verdana"/>
              <a:buChar char="◦"/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Segundo nível</a:t>
            </a:r>
            <a:endParaRPr/>
          </a:p>
          <a:p>
            <a:pPr lvl="2">
              <a:lnSpc>
                <a:spcPct val="100000"/>
              </a:lnSpc>
              <a:buFont typeface="Wingdings 2" charset="2"/>
              <a:buChar char=""/>
            </a:pPr>
            <a:r>
              <a:rPr lang="pt-BR" sz="2100" strike="noStrike">
                <a:solidFill>
                  <a:srgbClr val="000000"/>
                </a:solidFill>
                <a:latin typeface="Lucida Sans Unicode"/>
              </a:rPr>
              <a:t>Terceiro nível</a:t>
            </a:r>
            <a:endParaRPr/>
          </a:p>
          <a:p>
            <a:pPr lvl="3">
              <a:lnSpc>
                <a:spcPct val="100000"/>
              </a:lnSpc>
              <a:buFont typeface="Wingdings 2" charset="2"/>
              <a:buChar char=""/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Quarto nível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"/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Quinto nível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pt-BR" sz="1000" strike="noStrike">
                <a:solidFill>
                  <a:srgbClr val="000000"/>
                </a:solidFill>
                <a:latin typeface="Lucida Sans Unicode"/>
              </a:rPr>
              <a:t>01/01/05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F968B4C-F44F-4E17-AC43-E4B028921BBC}" type="slidenum">
              <a:rPr lang="pt-BR" sz="1000" strike="noStrike">
                <a:solidFill>
                  <a:srgbClr val="000000"/>
                </a:solidFill>
                <a:latin typeface="Lucida Sans Unicode"/>
              </a:rPr>
              <a:t>&lt;número&gt;</a:t>
            </a:fld>
            <a:endParaRPr/>
          </a:p>
        </p:txBody>
      </p:sp>
      <p:sp>
        <p:nvSpPr>
          <p:cNvPr id="51" name="PlaceHolder 9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Clique para editar o estilo do título mestre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0" y="1752480"/>
            <a:ext cx="8819640" cy="182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   </a:t>
            </a: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Especialista em </a:t>
            </a: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   segurança de Rede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4380120" y="6408000"/>
            <a:ext cx="476352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r>
              <a:rPr lang="pt-BR" sz="1400" strike="noStrike">
                <a:solidFill>
                  <a:srgbClr val="000000"/>
                </a:solidFill>
                <a:latin typeface="Lucida Sans Unicode"/>
              </a:rPr>
              <a:t>Yuri Abreu / Lucas Afonso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O processo de investigação forense deve garantir a autenticidade e integridade das evidências coletados e dos resultados produzidos. A investigação forense deve assegurar que as informações obtidas existem nas evidências analisadas e não foram alteradas ou contaminadas pelo processo de investigação. Por esse motivo, é importante que a investigação seja conduzida de maneira metódica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Processo de investigação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Alguns princípios com os quais o processo de forense deve ser coerente: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     ● 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Não se deve confiar cegamente no sistema invadido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● 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As cópias das evidências originais devem ser produzidos,e a investigação deve ser conduzidas sobre as cópias.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● 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Todas as evidências digitais coletadas e as cópias devem ser autenticadas por meio de assinaturas criptográficas, permitindo a verificação de sua integridade.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Preparação do ambiente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2100" strike="noStrike">
                <a:solidFill>
                  <a:srgbClr val="000000"/>
                </a:solidFill>
                <a:latin typeface="Lucida Sans Unicode"/>
              </a:rPr>
              <a:t>Representa o objetivo principal de uma investigação forense. É o momento em que todo material coletado é examinado em busca de evidência, para formular conclusões sobre o incidente que originou a investigação.</a:t>
            </a:r>
            <a:r>
              <a:rPr lang="pt-BR" sz="21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b="1" lang="pt-BR" sz="2100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2100" strike="noStrike">
                <a:solidFill>
                  <a:srgbClr val="000000"/>
                </a:solidFill>
                <a:latin typeface="Lucida Sans Unicode"/>
              </a:rPr>
              <a:t>Se os cuidados necessários não forem tomados, dados importantes podem ser sobrescritos e perdidos totalmente, ou apenas parte deles, alterando seu significado ou apagando informações críticas. Um dos princípios fundamentais da forense é o Princípio da Troca de Locard..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Processo de análise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1196640"/>
            <a:ext cx="8229240" cy="5661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1. Preservação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   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Assegurar a inalterabilidade dos dados afetados. Aqui, o profissional utiliza-se de técnicas conhecidas como espelhamento e imagem de discos para duplicar o conteúdo e não correr o risco de perder sua consistência original.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2. Extração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   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Na sequência, a recuperação das informações que foram perdidas durante a ação maliciosa é executada. 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Forense em máquinas invadidas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1481400"/>
            <a:ext cx="8229240" cy="5376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pt-BR" sz="27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b="1" lang="pt-BR" sz="2100" strike="noStrike">
                <a:solidFill>
                  <a:srgbClr val="000000"/>
                </a:solidFill>
                <a:latin typeface="Lucida Sans Unicode"/>
              </a:rPr>
              <a:t>3. Análise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Com as informações recuperadas, o perito partirá para coleta e análise de evidências digitais que possam contribuir para a solução definitiva do caso. Nessa fase, é comum o surgimento de desafios envolvendo senhas e criptografias específicas.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pt-BR" sz="27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b="1" lang="pt-BR" sz="2100" strike="noStrike">
                <a:solidFill>
                  <a:srgbClr val="000000"/>
                </a:solidFill>
                <a:latin typeface="Lucida Sans Unicode"/>
              </a:rPr>
              <a:t>4. Laudo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A última etapa consiste em formalizar, de forma minuciosa, todas as evidências digitais e suas respectivas análises. O profissional irá elaborar um laudo pericial onde atesta a integridade das informações levantadas.</a:t>
            </a: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Forense em máquinas invadidas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Snarl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: Voltado exclusivamente para a análise forense e baseado no sistema unix FreeBSD.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Site: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 http://snarl.eecue.com</a:t>
            </a:r>
            <a:endParaRPr/>
          </a:p>
        </p:txBody>
      </p:sp>
      <p:sp>
        <p:nvSpPr>
          <p:cNvPr id="12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Software para Forense</a:t>
            </a:r>
            <a:endParaRPr/>
          </a:p>
        </p:txBody>
      </p:sp>
      <p:pic>
        <p:nvPicPr>
          <p:cNvPr id="122" name="Figura3" descr=""/>
          <p:cNvPicPr/>
          <p:nvPr/>
        </p:nvPicPr>
        <p:blipFill>
          <a:blip r:embed="rId1"/>
          <a:stretch/>
        </p:blipFill>
        <p:spPr>
          <a:xfrm>
            <a:off x="1331640" y="2493000"/>
            <a:ext cx="6114600" cy="280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Autopsy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: Ferramenta utilizada para identificar o responsável da invasão, através dos dados recuperados. Pode utilizar informações voláteis como evidência digitais.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Site: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http://www.sleuthkit.org/autopsy/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Software para Forense</a:t>
            </a:r>
            <a:endParaRPr/>
          </a:p>
        </p:txBody>
      </p:sp>
      <p:pic>
        <p:nvPicPr>
          <p:cNvPr id="125" name="Figura4" descr=""/>
          <p:cNvPicPr/>
          <p:nvPr/>
        </p:nvPicPr>
        <p:blipFill>
          <a:blip r:embed="rId1"/>
          <a:stretch/>
        </p:blipFill>
        <p:spPr>
          <a:xfrm>
            <a:off x="1691640" y="2565000"/>
            <a:ext cx="5472360" cy="2520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Caine: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Oferece um ambiente computacional forense completo. Também possui recursos para examinar telefonas celulares e redes.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Objetivos: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-&gt;Proporcionar um ambiente simples.</a:t>
            </a: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-&gt;interface gráfica moderna e agradável.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site: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http://www.caine-live.net/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Software para Forense</a:t>
            </a:r>
            <a:endParaRPr/>
          </a:p>
        </p:txBody>
      </p:sp>
      <p:pic>
        <p:nvPicPr>
          <p:cNvPr id="128" name="Figura6" descr=""/>
          <p:cNvPicPr/>
          <p:nvPr/>
        </p:nvPicPr>
        <p:blipFill>
          <a:blip r:embed="rId1"/>
          <a:stretch/>
        </p:blipFill>
        <p:spPr>
          <a:xfrm>
            <a:off x="4644000" y="3717000"/>
            <a:ext cx="4355640" cy="2952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Kali Linux: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Programa especializado em teste de penetração. Possui uma grande quantidade de ferramentas de teste de invasão.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‘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site: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https://www.kali.org/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Software para Forense</a:t>
            </a:r>
            <a:endParaRPr/>
          </a:p>
        </p:txBody>
      </p:sp>
      <p:pic>
        <p:nvPicPr>
          <p:cNvPr id="131" name="Imagem 3" descr=""/>
          <p:cNvPicPr/>
          <p:nvPr/>
        </p:nvPicPr>
        <p:blipFill>
          <a:blip r:embed="rId1"/>
          <a:stretch/>
        </p:blipFill>
        <p:spPr>
          <a:xfrm>
            <a:off x="1547640" y="2349000"/>
            <a:ext cx="5831640" cy="2938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Tem como objetivo analisar os tipos de ciberataques e reconhecer o que eles fazem, como por exemplo as informações sensíveis ao ataque e como compromete a empresa, com o objetivo de orientar as medidas certas para minimizar os riscos do ataques.</a:t>
            </a:r>
            <a:endParaRPr/>
          </a:p>
        </p:txBody>
      </p:sp>
      <p:sp>
        <p:nvSpPr>
          <p:cNvPr id="133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Analista De computação Forense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400" strike="noStrike">
                <a:solidFill>
                  <a:srgbClr val="000000"/>
                </a:solidFill>
                <a:latin typeface="Lucida Sans Unicode"/>
              </a:rPr>
              <a:t>Quando criança você já se imaginou como um grande defensor do universo? Reconhecendo perigos, protegendo inocentes e buscando os malfeitores? Você sabia que podia fazer uma carreira sobre isso?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Será seu futuro na cibersegurança?</a:t>
            </a:r>
            <a:endParaRPr/>
          </a:p>
        </p:txBody>
      </p:sp>
      <p:pic>
        <p:nvPicPr>
          <p:cNvPr id="95" name="Picture 2" descr=""/>
          <p:cNvPicPr/>
          <p:nvPr/>
        </p:nvPicPr>
        <p:blipFill>
          <a:blip r:embed="rId1"/>
          <a:stretch/>
        </p:blipFill>
        <p:spPr>
          <a:xfrm>
            <a:off x="4788000" y="3645000"/>
            <a:ext cx="4044960" cy="2912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O PenTest (teste de penetração) é um método para avaliar a segurança de um sistema computacional, através de simulação de ataques maliciosos. 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PenTest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CEH-Certified Ethical Hacker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: Certificado no “Hacker ético”,  habilidade de encontrar fraquezas no sistema, utilizando os mesmos meios que um ataque malicioso.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Habilidades adquiridas: Tecnologia e técnicas de invasão a partir de uma perspectiva ofensiva, teste de penetração, vulnerabilidades típicas de rede e conhecimento de exploits mais comuns.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Curso: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http://www.clavis.com.br/curso/ec-council-certified-ethical-hacker-ceh/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Certificados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pt-BR" sz="24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GCIA – GLOBAL INFORMATION ASSURANCE CERTIFIED INTRUSION ANALYST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:  Destinado para profissionais responsáveis pela rede e monitoramento de host.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Habilidades adquiridas: Sistemas de detecção de intrusão, TCP/IP, análise de tráfego de rede.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3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Certificados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z="1900" strike="noStrike">
                <a:solidFill>
                  <a:srgbClr val="000000"/>
                </a:solidFill>
                <a:latin typeface="Lucida Sans Unicode"/>
              </a:rPr>
              <a:t>CISSP –CERTIFIED INFORMATION SYSTEMS SECURITY PROFESSIONAL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: Profissional que define a arquitetura, design, gestão e/ou controles que garantem a segurança de ambientes corporativos.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 Habilidades adquiridas: Gestão de riscos, planejamento e organização da políticas de segurança de rede, aspectos legais, planejamento de atividades de resposta e recuperação.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Curso: 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http://www.clavis.com.br/curso/seminario-oficial-cissp-isc2-certified-information-systems-security-professional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Certificados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z="1900" strike="noStrike">
                <a:solidFill>
                  <a:srgbClr val="000000"/>
                </a:solidFill>
                <a:latin typeface="Lucida Sans Unicode"/>
              </a:rPr>
              <a:t>CRISC-Certified in Risk and Information System Control: 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Focado em profissionais que trabalhem com identificação e gerenciamento de riscos através de sistemas de informações. Cobra todo o ciclo e vida, desde concepção até a manutenção continua. O profissional deve fazer com que o sistema operacional fique aliviado de riscos.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Habilidades adquiridas: Avaliação e Identificação de Riscos, resposta a riscos, monitoramento de Riscos, implementação e desenho de controles de Sistemas de Informação, manutenção e Monitoramento de controles de Sistemas de Informação.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site: 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http://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www.clavis.com.br/treinamento-ensino-a-distancia-ead/CRISC-certified-in-risk-information-systems-control/index.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php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3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Certificados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4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Uma pessoa especializada nesta área pode ganhar, em média estes valores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Estagiário de Segurança da Informação –R$ 1.090,94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Assistente de Segurança da Informação –R$ 1.291,98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Consultor de Segurança da Informação –R$ 6.752,88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Coordenador, Supervisor ou Chefe de Segurança da Informação –R$ 7.615,81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1900" strike="noStrike">
                <a:solidFill>
                  <a:srgbClr val="000000"/>
                </a:solidFill>
                <a:latin typeface="Lucida Sans Unicode"/>
              </a:rPr>
              <a:t>Fonte: </a:t>
            </a:r>
            <a:r>
              <a:rPr lang="pt-BR" sz="1900" strike="noStrike" u="sng">
                <a:solidFill>
                  <a:srgbClr val="ff8119"/>
                </a:solidFill>
                <a:latin typeface="Lucida Sans Unicode"/>
              </a:rPr>
              <a:t>http://www.simonsen.br/blog/?p=406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Salário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Atualmente, setores de governo e polícia estão procurando especialista forense computacional para combater crimes digitais, oferecendo um bom salário. A previsão é de que o ramo cresça cada vez mais pelos próximos anos.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Um simples estudante nesta área pode começar com salários, em média, entre R$ 2.000,00 a R$ 3.000,00, já os mais experientes recebem entre R$ 7.000,00 a R$ 15.000,00.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Salário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Certificados e seu salário, em dolares.  (De acordo com a pesquisa “IT Skills and Salary” do site Global Knowledge, feita em 2015)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CEH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- US$ 95.155,00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CISSP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- US$ 110.603,00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     </a:t>
            </a:r>
            <a:r>
              <a:rPr b="1" lang="pt-BR" strike="noStrike">
                <a:solidFill>
                  <a:srgbClr val="000000"/>
                </a:solidFill>
                <a:latin typeface="Lucida Sans Unicode"/>
              </a:rPr>
              <a:t>CRISC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- US$ 119.227,00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Salário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http://www.diegomacedo.com.br/6-certificacoes-que-garantirao-seu-emprego-na-area-de-seguranca-da-informacao/</a:t>
            </a: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http://www.isaca.org/chapters9/Brasilia/Certification/Pages/Page4.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aspx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http://www.cbsi.net.br/2014/12/carreira-perito-forense-computacional.html</a:t>
            </a: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pt-BR" strike="noStrike" u="sng">
                <a:solidFill>
                  <a:srgbClr val="ff8119"/>
                </a:solidFill>
                <a:latin typeface="Lucida Sans Unicode"/>
              </a:rPr>
              <a:t>http://br.docs.kali.org/introduction-pt-br/o-que-e-o-kali-linux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Bibliografia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“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Quem e quando invadiu?”, “Como conseguiu e o que fez enquanto estava invadindo?”, são algumas das perguntas que uma Perícia Computacional tem a intenção de responder.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Profissionais de cibersegurança tem que ter a mesma habilidade que os invasores. A diferença entre um hacker e um profissional de cibersegurança é que este precisa trabalhar dentro da lei.</a:t>
            </a:r>
            <a:endParaRPr/>
          </a:p>
          <a:p>
            <a:pPr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  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Ciberataques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Ciberataques sempre tentam explorar brechas nos sistemas operacionais. Os ataques podem ser descritos desde simples tentativas até ataques mais sofisticados para ganhar o acesso privilegiado do sistema.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Exemplos: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-Ataques de negação de serviço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-Worms</a:t>
            </a:r>
            <a:endParaRPr/>
          </a:p>
          <a:p>
            <a:pPr>
              <a:lnSpc>
                <a:spcPct val="100000"/>
              </a:lnSpc>
            </a:pP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300" strike="noStrike">
                <a:solidFill>
                  <a:srgbClr val="000000"/>
                </a:solidFill>
                <a:latin typeface="Lucida Sans Unicode"/>
              </a:rPr>
              <a:t>-Prospecções em busca de informações de redes.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Ciberataques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Uma vez encontrando um ponto de entrada, o invasor realiza o comprometimento inicial do sistema.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Com acesso ilimitado, o atacante procura remover traços de sua presença, tornando-se “invisível”, através da instalação de </a:t>
            </a:r>
            <a:r>
              <a:rPr i="1" lang="pt-BR" strike="noStrike">
                <a:solidFill>
                  <a:srgbClr val="000000"/>
                </a:solidFill>
                <a:latin typeface="Lucida Sans Unicode"/>
              </a:rPr>
              <a:t>rootkits 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e </a:t>
            </a:r>
            <a:r>
              <a:rPr i="1" lang="pt-BR" strike="noStrike">
                <a:solidFill>
                  <a:srgbClr val="000000"/>
                </a:solidFill>
                <a:latin typeface="Lucida Sans Unicode"/>
              </a:rPr>
              <a:t>trojan horses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.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Quando o invasor obtém acesso de </a:t>
            </a:r>
            <a:r>
              <a:rPr i="1" lang="pt-BR" strike="noStrike">
                <a:solidFill>
                  <a:srgbClr val="000000"/>
                </a:solidFill>
                <a:latin typeface="Lucida Sans Unicode"/>
              </a:rPr>
              <a:t>root 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e garante sua “invisibilidade”, ele executa uma varredura no sistema procurando saber o quanto sua presença perturba o sistema invadido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      </a:t>
            </a: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Como se dá o ataque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5800" strike="noStrike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pt-BR" sz="5800" strike="noStrike">
                <a:solidFill>
                  <a:srgbClr val="000000"/>
                </a:solidFill>
                <a:latin typeface="Lucida Sans Unicode"/>
              </a:rPr>
              <a:t>A pericia forense é de extrema importância para as investigações de crimes digitais em tribunais de justiça. A eficácia do trabalho está na correta interpretação das leis, caso contrário, o levantamento não terá validade para a justiça.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44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r>
              <a:rPr lang="pt-BR" sz="24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4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
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Cibersegurança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1481400"/>
            <a:ext cx="8229240" cy="5376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z="3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5500" strike="noStrike">
                <a:solidFill>
                  <a:srgbClr val="000000"/>
                </a:solidFill>
                <a:latin typeface="Lucida Sans Unicode"/>
              </a:rPr>
              <a:t>Ramo da criminalística que consiste no uso de métodos científicos na coleta, restauração, análise, e apresentação de evidências computacionais, quer sejam componentes físicos ou dados que foram processados eletronicamente e armazenados em mídias computacionais.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Forense Computacional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Há a necessidade de se conduzir o caso com a formalidade de um processo criminal. Nesse sentido, existem alguns aspectos chave que constituem as etapas do processo de análise forense de um sistema computacional: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
</a:t>
            </a:r>
            <a:endParaRPr/>
          </a:p>
          <a:p>
            <a:pPr>
              <a:lnSpc>
                <a:spcPct val="100000"/>
              </a:lnSpc>
            </a:pP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● </a:t>
            </a: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coleta de informações</a:t>
            </a:r>
            <a:endParaRPr/>
          </a:p>
          <a:p>
            <a:pPr>
              <a:lnSpc>
                <a:spcPct val="100000"/>
              </a:lnSpc>
            </a:pP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● </a:t>
            </a: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Documentação e garantia das evidências encontradas</a:t>
            </a:r>
            <a:endParaRPr/>
          </a:p>
          <a:p>
            <a:pPr>
              <a:lnSpc>
                <a:spcPct val="100000"/>
              </a:lnSpc>
            </a:pP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● </a:t>
            </a:r>
            <a:r>
              <a:rPr lang="pt-BR" sz="2000" strike="noStrike">
                <a:solidFill>
                  <a:srgbClr val="000000"/>
                </a:solidFill>
                <a:latin typeface="Lucida Sans Unicode"/>
              </a:rPr>
              <a:t>reconstrução dos eventos</a:t>
            </a:r>
            <a:endParaRPr/>
          </a:p>
          <a:p>
            <a:pPr>
              <a:lnSpc>
                <a:spcPct val="100000"/>
              </a:lnSpc>
            </a:pPr>
            <a:r>
              <a:rPr lang="pt-BR" sz="2700" strike="noStrike">
                <a:solidFill>
                  <a:srgbClr val="000000"/>
                </a:solidFill>
                <a:latin typeface="Lucida Sans Unicode"/>
              </a:rPr>
              <a:t>	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Forense Computacional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O disco representa a maior fonte de informação para o exame forense. Do ponto de vista da forense computacional, o disco é muito mais que um conjunto de partições e sistemas de arquivos.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Determinadas áreas do disco não são acessíveis através do sistema de arquivos, se tornando um local ideal para o invasor esconder suas informações.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trike="noStrike">
                <a:solidFill>
                  <a:srgbClr val="000000"/>
                </a:solidFill>
                <a:latin typeface="Lucida Sans Unicode"/>
              </a:rPr>
              <a:t>	</a:t>
            </a:r>
            <a:r>
              <a:rPr lang="pt-BR" strike="noStrike">
                <a:solidFill>
                  <a:srgbClr val="000000"/>
                </a:solidFill>
                <a:latin typeface="Lucida Sans Unicode"/>
              </a:rPr>
              <a:t>Quando o arquivo é deletado, sua referência é apagado, mas os dados no disco não, ele permanece até que seja sobrescrito por outros arquivos. Sendo assim é possível recuperar um arquivo já deletado, tanto completo ou uma parte(se ele for parcialmente sobrescrito)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pt-BR" sz="4100" strike="noStrike">
                <a:solidFill>
                  <a:srgbClr val="464646"/>
                </a:solidFill>
                <a:latin typeface="Lucida Sans Unicode"/>
              </a:rPr>
              <a:t>Dispositivo de armazenamento secundário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Application>LibreOffice/4.4.4.3$Windows_x86 LibreOffice_project/2c39ebcf046445232b798108aa8a7e7d89552ea8</Application>
  <Paragraphs>200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2016-10-05T12:37:03Z</dcterms:created>
  <dc:creator>Micro3</dc:creator>
  <dc:language>pt-BR</dc:language>
  <dcterms:modified xsi:type="dcterms:W3CDTF">2005-01-01T07:40:51Z</dcterms:modified>
  <cp:revision>147</cp:revision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30</vt:i4>
  </property>
</Properties>
</file>